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 id="2147483708" r:id="rId7"/>
  </p:sldMasterIdLst>
  <p:notesMasterIdLst>
    <p:notesMasterId r:id="rId40"/>
  </p:notesMasterIdLst>
  <p:sldIdLst>
    <p:sldId id="256" r:id="rId8"/>
    <p:sldId id="262" r:id="rId9"/>
    <p:sldId id="428" r:id="rId10"/>
    <p:sldId id="434" r:id="rId11"/>
    <p:sldId id="665" r:id="rId12"/>
    <p:sldId id="667" r:id="rId13"/>
    <p:sldId id="429" r:id="rId14"/>
    <p:sldId id="439" r:id="rId15"/>
    <p:sldId id="440" r:id="rId16"/>
    <p:sldId id="441" r:id="rId17"/>
    <p:sldId id="671" r:id="rId18"/>
    <p:sldId id="672" r:id="rId19"/>
    <p:sldId id="442" r:id="rId20"/>
    <p:sldId id="329" r:id="rId21"/>
    <p:sldId id="339" r:id="rId22"/>
    <p:sldId id="340" r:id="rId23"/>
    <p:sldId id="673" r:id="rId24"/>
    <p:sldId id="341" r:id="rId25"/>
    <p:sldId id="674" r:id="rId26"/>
    <p:sldId id="414" r:id="rId27"/>
    <p:sldId id="321" r:id="rId28"/>
    <p:sldId id="399" r:id="rId29"/>
    <p:sldId id="459" r:id="rId30"/>
    <p:sldId id="347" r:id="rId31"/>
    <p:sldId id="460" r:id="rId32"/>
    <p:sldId id="461" r:id="rId33"/>
    <p:sldId id="677" r:id="rId34"/>
    <p:sldId id="676" r:id="rId35"/>
    <p:sldId id="430" r:id="rId36"/>
    <p:sldId id="604" r:id="rId37"/>
    <p:sldId id="659" r:id="rId38"/>
    <p:sldId id="281" r:id="rId39"/>
  </p:sldIdLst>
  <p:sldSz cx="12192000" cy="6858000"/>
  <p:notesSz cx="6858000" cy="9144000"/>
  <p:custDataLst>
    <p:tags r:id="rId44"/>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微软雅黑" panose="020B0503020204020204" pitchFamily="34" charset="-122"/>
        <a:cs typeface="+mn-cs"/>
      </a:defRPr>
    </a:lvl9pPr>
  </p:defaultTextStyle>
  <p:extLst>
    <p:ext uri="{EFAFB233-063F-42B5-8137-9DF3F51BA10A}">
      <p15:sldGuideLst xmlns:p15="http://schemas.microsoft.com/office/powerpoint/2012/main">
        <p15:guide id="1" orient="horz" pos="2159" userDrawn="1">
          <p15:clr>
            <a:srgbClr val="A4A3A4"/>
          </p15:clr>
        </p15:guide>
        <p15:guide id="2" pos="29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649F"/>
    <a:srgbClr val="5E80B0"/>
    <a:srgbClr val="7DB1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1275"/>
    <p:restoredTop sz="94660"/>
  </p:normalViewPr>
  <p:slideViewPr>
    <p:cSldViewPr snapToGrid="0" showGuides="1">
      <p:cViewPr varScale="1">
        <p:scale>
          <a:sx n="78" d="100"/>
          <a:sy n="78" d="100"/>
        </p:scale>
        <p:origin x="330" y="60"/>
      </p:cViewPr>
      <p:guideLst>
        <p:guide orient="horz" pos="2159"/>
        <p:guide pos="2913"/>
      </p:guideLst>
    </p:cSldViewPr>
  </p:slideViewPr>
  <p:notesTextViewPr>
    <p:cViewPr>
      <p:scale>
        <a:sx n="1" d="1"/>
        <a:sy n="1" d="1"/>
      </p:scale>
      <p:origin x="0" y="0"/>
    </p:cViewPr>
  </p:notesTextViewPr>
  <p:sorterViewPr>
    <p:cViewPr>
      <p:scale>
        <a:sx n="100" d="100"/>
        <a:sy n="100" d="100"/>
      </p:scale>
      <p:origin x="0" y="0"/>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slide" Target="slides/slide1.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4" Type="http://schemas.openxmlformats.org/officeDocument/2006/relationships/tags" Target="tags/tag26.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notesMaster" Target="notesMasters/notesMaster1.xml"/><Relationship Id="rId4" Type="http://schemas.openxmlformats.org/officeDocument/2006/relationships/slideMaster" Target="slideMasters/slideMaster3.xml"/><Relationship Id="rId39" Type="http://schemas.openxmlformats.org/officeDocument/2006/relationships/slide" Target="slides/slide32.xml"/><Relationship Id="rId38" Type="http://schemas.openxmlformats.org/officeDocument/2006/relationships/slide" Target="slides/slide31.xml"/><Relationship Id="rId37" Type="http://schemas.openxmlformats.org/officeDocument/2006/relationships/slide" Target="slides/slide30.xml"/><Relationship Id="rId36" Type="http://schemas.openxmlformats.org/officeDocument/2006/relationships/slide" Target="slides/slide29.xml"/><Relationship Id="rId35" Type="http://schemas.openxmlformats.org/officeDocument/2006/relationships/slide" Target="slides/slide28.xml"/><Relationship Id="rId34" Type="http://schemas.openxmlformats.org/officeDocument/2006/relationships/slide" Target="slides/slide27.xml"/><Relationship Id="rId33" Type="http://schemas.openxmlformats.org/officeDocument/2006/relationships/slide" Target="slides/slide26.xml"/><Relationship Id="rId32" Type="http://schemas.openxmlformats.org/officeDocument/2006/relationships/slide" Target="slides/slide25.xml"/><Relationship Id="rId31" Type="http://schemas.openxmlformats.org/officeDocument/2006/relationships/slide" Target="slides/slide24.xml"/><Relationship Id="rId30" Type="http://schemas.openxmlformats.org/officeDocument/2006/relationships/slide" Target="slides/slide23.xml"/><Relationship Id="rId3" Type="http://schemas.openxmlformats.org/officeDocument/2006/relationships/slideMaster" Target="slideMasters/slideMaster2.xml"/><Relationship Id="rId29" Type="http://schemas.openxmlformats.org/officeDocument/2006/relationships/slide" Target="slides/slide22.xml"/><Relationship Id="rId28" Type="http://schemas.openxmlformats.org/officeDocument/2006/relationships/slide" Target="slides/slide21.xml"/><Relationship Id="rId27" Type="http://schemas.openxmlformats.org/officeDocument/2006/relationships/slide" Target="slides/slide20.xml"/><Relationship Id="rId26" Type="http://schemas.openxmlformats.org/officeDocument/2006/relationships/slide" Target="slides/slide19.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825625"/>
            <a:ext cx="51816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39788" y="2505075"/>
            <a:ext cx="5157787"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72200" y="2505075"/>
            <a:ext cx="5183188" cy="368458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垂直排列标题与&#10;文本">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2" Type="http://schemas.openxmlformats.org/officeDocument/2006/relationships/theme" Target="../theme/theme5.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_rels/slideMaster6.xml.rels><?xml version="1.0" encoding="UTF-8" standalone="yes"?>
<Relationships xmlns="http://schemas.openxmlformats.org/package/2006/relationships"><Relationship Id="rId9" Type="http://schemas.openxmlformats.org/officeDocument/2006/relationships/slideLayout" Target="../slideLayouts/slideLayout64.xml"/><Relationship Id="rId8" Type="http://schemas.openxmlformats.org/officeDocument/2006/relationships/slideLayout" Target="../slideLayouts/slideLayout63.xml"/><Relationship Id="rId7" Type="http://schemas.openxmlformats.org/officeDocument/2006/relationships/slideLayout" Target="../slideLayouts/slideLayout62.xml"/><Relationship Id="rId6" Type="http://schemas.openxmlformats.org/officeDocument/2006/relationships/slideLayout" Target="../slideLayouts/slideLayout61.xml"/><Relationship Id="rId5" Type="http://schemas.openxmlformats.org/officeDocument/2006/relationships/slideLayout" Target="../slideLayouts/slideLayout60.xml"/><Relationship Id="rId4" Type="http://schemas.openxmlformats.org/officeDocument/2006/relationships/slideLayout" Target="../slideLayouts/slideLayout59.xml"/><Relationship Id="rId3" Type="http://schemas.openxmlformats.org/officeDocument/2006/relationships/slideLayout" Target="../slideLayouts/slideLayout58.xml"/><Relationship Id="rId2" Type="http://schemas.openxmlformats.org/officeDocument/2006/relationships/slideLayout" Target="../slideLayouts/slideLayout57.xml"/><Relationship Id="rId12" Type="http://schemas.openxmlformats.org/officeDocument/2006/relationships/theme" Target="../theme/theme6.xml"/><Relationship Id="rId11" Type="http://schemas.openxmlformats.org/officeDocument/2006/relationships/slideLayout" Target="../slideLayouts/slideLayout66.xml"/><Relationship Id="rId10" Type="http://schemas.openxmlformats.org/officeDocument/2006/relationships/slideLayout" Target="../slideLayouts/slideLayout65.xml"/><Relationship Id="rId1"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1026"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2050"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2051"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3074"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3075"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4098"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4099"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5122"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5123"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4098" name="标题占位符 1"/>
          <p:cNvSpPr>
            <a:spLocks noGrp="1"/>
          </p:cNvSpPr>
          <p:nvPr>
            <p:ph type="title"/>
          </p:nvPr>
        </p:nvSpPr>
        <p:spPr>
          <a:xfrm>
            <a:off x="838200" y="365125"/>
            <a:ext cx="10515600" cy="1325563"/>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4099" name="文本占位符 2"/>
          <p:cNvSpPr>
            <a:spLocks noGrp="1"/>
          </p:cNvSpPr>
          <p:nvPr>
            <p:ph type="body"/>
          </p:nvPr>
        </p:nvSpPr>
        <p:spPr>
          <a:xfrm>
            <a:off x="838200" y="1825625"/>
            <a:ext cx="10515600" cy="4351338"/>
          </a:xfrm>
          <a:prstGeom prst="rect">
            <a:avLst/>
          </a:prstGeom>
          <a:noFill/>
          <a:ln w="9525">
            <a:noFill/>
          </a:ln>
        </p:spPr>
        <p:txBody>
          <a:bodyPr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smtClean="0">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fld id="{E34DBC0E-06DF-4452-B21C-13EF073AF063}" type="datetimeFigureOut">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defRPr sz="1200" noProof="1" smtClean="0">
                <a:solidFill>
                  <a:schemeClr val="tx1">
                    <a:tint val="75000"/>
                  </a:schemeClr>
                </a:solidFill>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F362963-EB39-4484-8798-F24902B1C5C8}" type="slidenum">
              <a:rPr kumimoji="0" lang="zh-CN" altLang="en-US" sz="1200" b="0" i="0" u="none" strike="noStrike" kern="1200" cap="none" spc="0" normalizeH="0" baseline="0" noProof="1" smtClean="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2pPr>
      <a:lvl3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3pPr>
      <a:lvl4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4pPr>
      <a:lvl5pPr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微软雅黑" panose="020B0503020204020204" pitchFamily="34"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8.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0.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3.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63.xml"/><Relationship Id="rId4" Type="http://schemas.openxmlformats.org/officeDocument/2006/relationships/image" Target="../media/image8.png"/><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19.xml"/><Relationship Id="rId2" Type="http://schemas.openxmlformats.org/officeDocument/2006/relationships/image" Target="../media/image9.png"/><Relationship Id="rId1"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7.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32.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4.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image" Target="../media/image5.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8.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8.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文本框 62"/>
          <p:cNvSpPr txBox="1"/>
          <p:nvPr/>
        </p:nvSpPr>
        <p:spPr>
          <a:xfrm>
            <a:off x="1394143" y="2573655"/>
            <a:ext cx="9402762" cy="1337945"/>
          </a:xfrm>
          <a:prstGeom prst="rect">
            <a:avLst/>
          </a:prstGeom>
          <a:noFill/>
          <a:ln w="9525">
            <a:noFill/>
          </a:ln>
        </p:spPr>
        <p:txBody>
          <a:bodyPr wrap="square" anchor="t" anchorCtr="0">
            <a:spAutoFit/>
          </a:bodyPr>
          <a:p>
            <a:pPr algn="ctr">
              <a:lnSpc>
                <a:spcPct val="150000"/>
              </a:lnSpc>
            </a:pPr>
            <a:r>
              <a:rPr lang="zh-CN" altLang="en-US" sz="54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劳动工资统计制度培训</a:t>
            </a:r>
            <a:endParaRPr lang="zh-CN" altLang="en-US" sz="54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pic>
        <p:nvPicPr>
          <p:cNvPr id="6146" name="图片 6"/>
          <p:cNvPicPr>
            <a:picLocks noChangeAspect="1"/>
          </p:cNvPicPr>
          <p:nvPr/>
        </p:nvPicPr>
        <p:blipFill>
          <a:blip r:embed="rId1"/>
          <a:stretch>
            <a:fillRect/>
          </a:stretch>
        </p:blipFill>
        <p:spPr>
          <a:xfrm>
            <a:off x="6326188" y="5200650"/>
            <a:ext cx="5865812" cy="1657350"/>
          </a:xfrm>
          <a:prstGeom prst="rect">
            <a:avLst/>
          </a:prstGeom>
          <a:noFill/>
          <a:ln w="9525">
            <a:noFill/>
          </a:ln>
        </p:spPr>
      </p:pic>
      <p:sp>
        <p:nvSpPr>
          <p:cNvPr id="48" name="任意多边形 47"/>
          <p:cNvSpPr/>
          <p:nvPr/>
        </p:nvSpPr>
        <p:spPr>
          <a:xfrm rot="5400000">
            <a:off x="5406231" y="-4683919"/>
            <a:ext cx="914400" cy="11736388"/>
          </a:xfrm>
          <a:custGeom>
            <a:avLst/>
            <a:gdLst>
              <a:gd name="connsiteX0" fmla="*/ 0 w 990604"/>
              <a:gd name="connsiteY0" fmla="*/ 5956738 h 5956738"/>
              <a:gd name="connsiteX1" fmla="*/ 0 w 990604"/>
              <a:gd name="connsiteY1" fmla="*/ 317938 h 5956738"/>
              <a:gd name="connsiteX2" fmla="*/ 6 w 990604"/>
              <a:gd name="connsiteY2" fmla="*/ 317938 h 5956738"/>
              <a:gd name="connsiteX3" fmla="*/ 495305 w 990604"/>
              <a:gd name="connsiteY3" fmla="*/ 0 h 5956738"/>
              <a:gd name="connsiteX4" fmla="*/ 990604 w 990604"/>
              <a:gd name="connsiteY4" fmla="*/ 317938 h 5956738"/>
              <a:gd name="connsiteX5" fmla="*/ 990601 w 990604"/>
              <a:gd name="connsiteY5" fmla="*/ 317938 h 5956738"/>
              <a:gd name="connsiteX6" fmla="*/ 990601 w 990604"/>
              <a:gd name="connsiteY6" fmla="*/ 5956738 h 595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0604" h="5956738">
                <a:moveTo>
                  <a:pt x="0" y="5956738"/>
                </a:moveTo>
                <a:lnTo>
                  <a:pt x="0" y="317938"/>
                </a:lnTo>
                <a:lnTo>
                  <a:pt x="6" y="317938"/>
                </a:lnTo>
                <a:lnTo>
                  <a:pt x="495305" y="0"/>
                </a:lnTo>
                <a:lnTo>
                  <a:pt x="990604" y="317938"/>
                </a:lnTo>
                <a:lnTo>
                  <a:pt x="990601" y="317938"/>
                </a:lnTo>
                <a:lnTo>
                  <a:pt x="990601" y="5956738"/>
                </a:lnTo>
                <a:close/>
              </a:path>
            </a:pathLst>
          </a:cu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9937750" y="4662488"/>
            <a:ext cx="476250" cy="4762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9726613" y="4424363"/>
            <a:ext cx="474663" cy="474663"/>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2106613" y="2343150"/>
            <a:ext cx="474663" cy="474663"/>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2328863" y="2573338"/>
            <a:ext cx="474663" cy="474663"/>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6153" name="Text Box 3"/>
          <p:cNvSpPr/>
          <p:nvPr/>
        </p:nvSpPr>
        <p:spPr>
          <a:xfrm>
            <a:off x="2961958" y="4424363"/>
            <a:ext cx="5802312" cy="414020"/>
          </a:xfrm>
          <a:prstGeom prst="rect">
            <a:avLst/>
          </a:prstGeom>
          <a:noFill/>
          <a:ln w="9525">
            <a:noFill/>
          </a:ln>
        </p:spPr>
        <p:txBody>
          <a:bodyPr wrap="square" anchor="t" anchorCtr="0">
            <a:spAutoFit/>
          </a:bodyPr>
          <a:p>
            <a:pPr marL="342900" indent="-342900" algn="ctr">
              <a:spcBef>
                <a:spcPct val="50000"/>
              </a:spcBef>
              <a:buClrTx/>
              <a:buFontTx/>
            </a:pPr>
            <a:r>
              <a:rPr lang="zh-CN" altLang="en-US" sz="21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长宁区统计局</a:t>
            </a:r>
            <a:endParaRPr lang="zh-CN" altLang="en-US" sz="21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统计原则</a:t>
            </a:r>
            <a:endParaRPr lang="zh-CN" altLang="en-US" sz="2800">
              <a:solidFill>
                <a:schemeClr val="accent6"/>
              </a:solidFill>
            </a:endParaRPr>
          </a:p>
        </p:txBody>
      </p:sp>
      <p:sp>
        <p:nvSpPr>
          <p:cNvPr id="14" name="圆角矩形 13"/>
          <p:cNvSpPr/>
          <p:nvPr>
            <p:custDataLst>
              <p:tags r:id="rId2"/>
            </p:custDataLst>
          </p:nvPr>
        </p:nvSpPr>
        <p:spPr>
          <a:xfrm>
            <a:off x="1012825" y="2312670"/>
            <a:ext cx="4773295" cy="2630805"/>
          </a:xfrm>
          <a:prstGeom prst="roundRect">
            <a:avLst/>
          </a:prstGeom>
        </p:spPr>
        <p:style>
          <a:lnRef idx="2">
            <a:schemeClr val="accent1"/>
          </a:lnRef>
          <a:fillRef idx="0">
            <a:srgbClr val="FFFFFF"/>
          </a:fillRef>
          <a:effectRef idx="0">
            <a:srgbClr val="FFFFFF"/>
          </a:effectRef>
          <a:fontRef idx="minor">
            <a:schemeClr val="tx1"/>
          </a:fontRef>
        </p:style>
        <p:txBody>
          <a:bodyPr rtlCol="0" anchor="ctr"/>
          <a:p>
            <a:pPr marL="36195" marR="0" algn="l" defTabSz="914400">
              <a:lnSpc>
                <a:spcPct val="15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lt"/>
              </a:rPr>
              <a:t>“</a:t>
            </a:r>
            <a:r>
              <a:rPr lang="zh-CN" altLang="en-US" sz="2800" b="1" dirty="0" smtClean="0">
                <a:solidFill>
                  <a:srgbClr val="336699"/>
                </a:solidFill>
                <a:latin typeface="微软雅黑" panose="020B0503020204020204" pitchFamily="34" charset="-122"/>
                <a:sym typeface="+mn-lt"/>
              </a:rPr>
              <a:t>何时发何时统</a:t>
            </a:r>
            <a:r>
              <a:rPr lang="zh-CN" altLang="en-US" sz="2800" dirty="0" smtClean="0">
                <a:solidFill>
                  <a:srgbClr val="336699"/>
                </a:solidFill>
                <a:latin typeface="微软雅黑" panose="020B0503020204020204" pitchFamily="34" charset="-122"/>
                <a:sym typeface="+mn-lt"/>
              </a:rPr>
              <a:t>”原则</a:t>
            </a:r>
            <a:endParaRPr lang="zh-CN" altLang="en-US" sz="2800" dirty="0" smtClean="0">
              <a:solidFill>
                <a:srgbClr val="336699"/>
              </a:solidFill>
              <a:latin typeface="微软雅黑" panose="020B0503020204020204" pitchFamily="34" charset="-122"/>
              <a:sym typeface="+mn-lt"/>
            </a:endParaRPr>
          </a:p>
          <a:p>
            <a:pPr marL="36195" marR="0" algn="l" defTabSz="914400">
              <a:lnSpc>
                <a:spcPct val="150000"/>
              </a:lnSpc>
              <a:spcBef>
                <a:spcPts val="1200"/>
              </a:spcBef>
              <a:buClrTx/>
              <a:buSzPct val="85000"/>
              <a:buFont typeface="Wingdings" panose="05000000000000000000" charset="0"/>
              <a:defRPr/>
            </a:pPr>
            <a:r>
              <a:rPr lang="zh-CN" altLang="en-US" sz="2800" dirty="0" smtClean="0">
                <a:solidFill>
                  <a:srgbClr val="FF0000"/>
                </a:solidFill>
                <a:latin typeface="微软雅黑" panose="020B0503020204020204" pitchFamily="34" charset="-122"/>
                <a:sym typeface="+mn-lt"/>
              </a:rPr>
              <a:t>（根据实发时间进行统计）</a:t>
            </a:r>
            <a:endParaRPr lang="zh-CN" altLang="en-US" sz="2800" dirty="0" smtClean="0">
              <a:solidFill>
                <a:srgbClr val="FF0000"/>
              </a:solidFill>
              <a:latin typeface="微软雅黑" panose="020B0503020204020204" pitchFamily="34" charset="-122"/>
              <a:sym typeface="+mn-lt"/>
            </a:endParaRPr>
          </a:p>
        </p:txBody>
      </p:sp>
      <p:sp>
        <p:nvSpPr>
          <p:cNvPr id="2" name="圆角矩形 1"/>
          <p:cNvSpPr/>
          <p:nvPr>
            <p:custDataLst>
              <p:tags r:id="rId3"/>
            </p:custDataLst>
          </p:nvPr>
        </p:nvSpPr>
        <p:spPr>
          <a:xfrm>
            <a:off x="6242685" y="2253615"/>
            <a:ext cx="5625465" cy="2690495"/>
          </a:xfrm>
          <a:prstGeom prst="roundRect">
            <a:avLst/>
          </a:prstGeom>
        </p:spPr>
        <p:style>
          <a:lnRef idx="2">
            <a:schemeClr val="accent1"/>
          </a:lnRef>
          <a:fillRef idx="0">
            <a:srgbClr val="FFFFFF"/>
          </a:fillRef>
          <a:effectRef idx="0">
            <a:srgbClr val="FFFFFF"/>
          </a:effectRef>
          <a:fontRef idx="minor">
            <a:schemeClr val="tx1"/>
          </a:fontRef>
        </p:style>
        <p:txBody>
          <a:bodyPr rtlCol="0" anchor="ctr"/>
          <a:p>
            <a:pPr marL="36195" marR="0" algn="l" defTabSz="914400">
              <a:lnSpc>
                <a:spcPct val="20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lt"/>
              </a:rPr>
              <a:t>预发工资</a:t>
            </a:r>
            <a:r>
              <a:rPr lang="zh-CN" altLang="en-US" sz="2800" b="1" dirty="0" smtClean="0">
                <a:solidFill>
                  <a:srgbClr val="FF0000"/>
                </a:solidFill>
                <a:latin typeface="微软雅黑" panose="020B0503020204020204" pitchFamily="34" charset="-122"/>
                <a:sym typeface="+mn-lt"/>
              </a:rPr>
              <a:t>（计入应发报告期）</a:t>
            </a:r>
            <a:endParaRPr lang="zh-CN" altLang="en-US" sz="2800" dirty="0" smtClean="0">
              <a:solidFill>
                <a:srgbClr val="336699"/>
              </a:solidFill>
              <a:latin typeface="微软雅黑" panose="020B0503020204020204" pitchFamily="34" charset="-122"/>
              <a:sym typeface="+mn-lt"/>
            </a:endParaRPr>
          </a:p>
          <a:p>
            <a:pPr marL="36195" marR="0" algn="l" defTabSz="914400">
              <a:lnSpc>
                <a:spcPct val="20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lt"/>
              </a:rPr>
              <a:t>补发奖金、工资等</a:t>
            </a:r>
            <a:r>
              <a:rPr lang="zh-CN" altLang="en-US" sz="2800" b="1" dirty="0" smtClean="0">
                <a:solidFill>
                  <a:srgbClr val="FF0000"/>
                </a:solidFill>
                <a:latin typeface="微软雅黑" panose="020B0503020204020204" pitchFamily="34" charset="-122"/>
                <a:sym typeface="+mn-lt"/>
              </a:rPr>
              <a:t>（按照实发时间计入）</a:t>
            </a:r>
            <a:endParaRPr lang="zh-CN" altLang="en-US" sz="2800"/>
          </a:p>
        </p:txBody>
      </p:sp>
      <p:sp>
        <p:nvSpPr>
          <p:cNvPr id="5" name="圆角矩形 4"/>
          <p:cNvSpPr/>
          <p:nvPr>
            <p:custDataLst>
              <p:tags r:id="rId4"/>
            </p:custDataLst>
          </p:nvPr>
        </p:nvSpPr>
        <p:spPr>
          <a:xfrm>
            <a:off x="720000" y="133200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lt1"/>
                </a:solidFill>
                <a:effectLst/>
                <a:uLnTx/>
                <a:uFillTx/>
                <a:latin typeface="+mn-lt"/>
                <a:ea typeface="+mn-ea"/>
                <a:cs typeface="+mn-cs"/>
              </a:rPr>
              <a:t>时间原则</a:t>
            </a:r>
            <a:endParaRPr kumimoji="0" lang="zh-CN" altLang="en-US" sz="2800" b="1"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统计原则</a:t>
            </a:r>
            <a:endParaRPr lang="zh-CN" altLang="en-US" sz="2800">
              <a:solidFill>
                <a:schemeClr val="accent6"/>
              </a:solidFill>
            </a:endParaRPr>
          </a:p>
        </p:txBody>
      </p:sp>
      <p:sp>
        <p:nvSpPr>
          <p:cNvPr id="5" name="文本框 4"/>
          <p:cNvSpPr txBox="1"/>
          <p:nvPr/>
        </p:nvSpPr>
        <p:spPr>
          <a:xfrm>
            <a:off x="1123950" y="1357630"/>
            <a:ext cx="9943465" cy="4523105"/>
          </a:xfrm>
          <a:prstGeom prst="rect">
            <a:avLst/>
          </a:prstGeom>
          <a:noFill/>
        </p:spPr>
        <p:txBody>
          <a:bodyPr wrap="square" rtlCol="0">
            <a:spAutoFit/>
          </a:bodyPr>
          <a:p>
            <a:r>
              <a:rPr lang="zh-CN" altLang="en-US" sz="3600">
                <a:solidFill>
                  <a:srgbClr val="FF0000"/>
                </a:solidFill>
                <a:sym typeface="+mn-ea"/>
              </a:rPr>
              <a:t>注意事项：</a:t>
            </a:r>
            <a:endParaRPr lang="zh-CN" altLang="en-US" sz="3600">
              <a:solidFill>
                <a:srgbClr val="FF0000"/>
              </a:solidFill>
              <a:sym typeface="+mn-ea"/>
            </a:endParaRPr>
          </a:p>
          <a:p>
            <a:pPr indent="711200">
              <a:extLst>
                <a:ext uri="{35155182-B16C-46BC-9424-99874614C6A1}">
                  <wpsdc:indentchars xmlns:wpsdc="http://www.wps.cn/officeDocument/2017/drawingmlCustomData" val="200" checksum="3773799597"/>
                </a:ext>
              </a:extLst>
            </a:pPr>
            <a:r>
              <a:rPr lang="zh-CN" altLang="en-US" sz="2800">
                <a:solidFill>
                  <a:schemeClr val="accent6"/>
                </a:solidFill>
                <a:sym typeface="+mn-ea"/>
              </a:rPr>
              <a:t>1、工资总额按实际发放时间填报（包括补发、错月、拖后发放）。</a:t>
            </a:r>
            <a:endParaRPr lang="zh-CN" altLang="en-US" sz="2800">
              <a:solidFill>
                <a:schemeClr val="accent6"/>
              </a:solidFill>
            </a:endParaRPr>
          </a:p>
          <a:p>
            <a:pPr indent="711200">
              <a:extLst>
                <a:ext uri="{35155182-B16C-46BC-9424-99874614C6A1}">
                  <wpsdc:indentchars xmlns:wpsdc="http://www.wps.cn/officeDocument/2017/drawingmlCustomData" val="200" checksum="3773799597"/>
                </a:ext>
              </a:extLst>
            </a:pPr>
            <a:r>
              <a:rPr lang="zh-CN" altLang="en-US" sz="2800">
                <a:solidFill>
                  <a:schemeClr val="accent6"/>
                </a:solidFill>
                <a:sym typeface="+mn-ea"/>
              </a:rPr>
              <a:t>2、预发工资填报在应发月份（常见于元旦、春节、五一、国庆）。</a:t>
            </a:r>
            <a:endParaRPr lang="zh-CN" altLang="en-US" sz="2800">
              <a:solidFill>
                <a:schemeClr val="accent6"/>
              </a:solidFill>
            </a:endParaRPr>
          </a:p>
          <a:p>
            <a:pPr indent="711200">
              <a:extLst>
                <a:ext uri="{35155182-B16C-46BC-9424-99874614C6A1}">
                  <wpsdc:indentchars xmlns:wpsdc="http://www.wps.cn/officeDocument/2017/drawingmlCustomData" val="200" checksum="3773799597"/>
                </a:ext>
              </a:extLst>
            </a:pPr>
            <a:r>
              <a:rPr lang="zh-CN" altLang="en-US" sz="2800">
                <a:solidFill>
                  <a:schemeClr val="accent6"/>
                </a:solidFill>
                <a:sym typeface="+mn-ea"/>
              </a:rPr>
              <a:t>3、工资发放时间规律，需填报与工资对应月份平均人数，如，本月发本月工资，则填报本月平均人数；本月发上月工资，填报上月平均人数。</a:t>
            </a:r>
            <a:endParaRPr lang="zh-CN" altLang="en-US" sz="2800">
              <a:solidFill>
                <a:schemeClr val="accent6"/>
              </a:solidFill>
            </a:endParaRPr>
          </a:p>
          <a:p>
            <a:pPr indent="711200">
              <a:extLst>
                <a:ext uri="{35155182-B16C-46BC-9424-99874614C6A1}">
                  <wpsdc:indentchars xmlns:wpsdc="http://www.wps.cn/officeDocument/2017/drawingmlCustomData" val="200" checksum="3773799597"/>
                </a:ext>
              </a:extLst>
            </a:pPr>
            <a:r>
              <a:rPr lang="zh-CN" altLang="en-US" sz="2800">
                <a:solidFill>
                  <a:schemeClr val="accent6"/>
                </a:solidFill>
                <a:sym typeface="+mn-ea"/>
              </a:rPr>
              <a:t>4、工资发放时间</a:t>
            </a:r>
            <a:r>
              <a:rPr lang="zh-CN" altLang="en-US" sz="2800">
                <a:solidFill>
                  <a:srgbClr val="FF0000"/>
                </a:solidFill>
                <a:sym typeface="+mn-ea"/>
              </a:rPr>
              <a:t>不规律</a:t>
            </a:r>
            <a:r>
              <a:rPr lang="zh-CN" altLang="en-US" sz="2800">
                <a:solidFill>
                  <a:schemeClr val="accent6"/>
                </a:solidFill>
                <a:sym typeface="+mn-ea"/>
              </a:rPr>
              <a:t>，则报告期平均人数按当月实际用工情况填报，平均人数不得填0。</a:t>
            </a:r>
            <a:endParaRPr lang="zh-CN" altLang="en-US" sz="2800">
              <a:solidFill>
                <a:schemeClr val="accent6"/>
              </a:solidFill>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文本框 2"/>
          <p:cNvSpPr txBox="1"/>
          <p:nvPr/>
        </p:nvSpPr>
        <p:spPr>
          <a:xfrm>
            <a:off x="3040063" y="2216150"/>
            <a:ext cx="5708650" cy="1198880"/>
          </a:xfrm>
          <a:prstGeom prst="rect">
            <a:avLst/>
          </a:prstGeom>
          <a:noFill/>
          <a:ln w="9525">
            <a:noFill/>
          </a:ln>
        </p:spPr>
        <p:txBody>
          <a:bodyPr wrap="square" anchor="t" anchorCtr="0">
            <a:spAutoFit/>
          </a:bodyPr>
          <a:p>
            <a:pPr algn="ctr">
              <a:lnSpc>
                <a:spcPct val="150000"/>
              </a:lnSpc>
            </a:pPr>
            <a:r>
              <a:rPr lang="zh-CN" altLang="en-US" sz="4800" dirty="0">
                <a:solidFill>
                  <a:srgbClr val="4B649F"/>
                </a:solidFill>
                <a:latin typeface="Arial" panose="020B0604020202020204" pitchFamily="34" charset="0"/>
                <a:ea typeface="微软雅黑" panose="020B0503020204020204" pitchFamily="34" charset="-122"/>
              </a:rPr>
              <a:t>第</a:t>
            </a:r>
            <a:r>
              <a:rPr lang="zh-CN" altLang="en-US" sz="4800" dirty="0">
                <a:solidFill>
                  <a:srgbClr val="4B649F"/>
                </a:solidFill>
                <a:latin typeface="Arial" panose="020B0604020202020204" pitchFamily="34" charset="0"/>
                <a:ea typeface="微软雅黑" panose="020B0503020204020204" pitchFamily="34" charset="-122"/>
              </a:rPr>
              <a:t>三部分</a:t>
            </a:r>
            <a:endParaRPr lang="zh-CN" altLang="en-US" sz="4800" dirty="0">
              <a:solidFill>
                <a:srgbClr val="4B649F"/>
              </a:solidFill>
              <a:latin typeface="Arial" panose="020B0604020202020204" pitchFamily="34" charset="0"/>
              <a:ea typeface="微软雅黑" panose="020B0503020204020204" pitchFamily="34" charset="-122"/>
            </a:endParaRPr>
          </a:p>
        </p:txBody>
      </p:sp>
      <p:pic>
        <p:nvPicPr>
          <p:cNvPr id="8195" name="图片 9"/>
          <p:cNvPicPr>
            <a:picLocks noChangeAspect="1"/>
          </p:cNvPicPr>
          <p:nvPr/>
        </p:nvPicPr>
        <p:blipFill>
          <a:blip r:embed="rId1"/>
          <a:stretch>
            <a:fillRect/>
          </a:stretch>
        </p:blipFill>
        <p:spPr>
          <a:xfrm>
            <a:off x="6326188" y="5200650"/>
            <a:ext cx="5865812" cy="1657350"/>
          </a:xfrm>
          <a:prstGeom prst="rect">
            <a:avLst/>
          </a:prstGeom>
          <a:noFill/>
          <a:ln w="9525">
            <a:noFill/>
          </a:ln>
        </p:spPr>
      </p:pic>
      <p:pic>
        <p:nvPicPr>
          <p:cNvPr id="8196" name="图片 10"/>
          <p:cNvPicPr>
            <a:picLocks noChangeAspect="1"/>
          </p:cNvPicPr>
          <p:nvPr/>
        </p:nvPicPr>
        <p:blipFill>
          <a:blip r:embed="rId2"/>
          <a:stretch>
            <a:fillRect/>
          </a:stretch>
        </p:blipFill>
        <p:spPr>
          <a:xfrm>
            <a:off x="7679055" y="0"/>
            <a:ext cx="6002655" cy="1688465"/>
          </a:xfrm>
          <a:prstGeom prst="rect">
            <a:avLst/>
          </a:prstGeom>
          <a:noFill/>
          <a:ln w="9525">
            <a:noFill/>
          </a:ln>
        </p:spPr>
      </p:pic>
      <p:sp>
        <p:nvSpPr>
          <p:cNvPr id="8197" name="文本框 2"/>
          <p:cNvSpPr txBox="1"/>
          <p:nvPr/>
        </p:nvSpPr>
        <p:spPr>
          <a:xfrm>
            <a:off x="2967355" y="3614738"/>
            <a:ext cx="5708650" cy="829945"/>
          </a:xfrm>
          <a:prstGeom prst="rect">
            <a:avLst/>
          </a:prstGeom>
          <a:noFill/>
          <a:ln w="9525">
            <a:noFill/>
          </a:ln>
        </p:spPr>
        <p:txBody>
          <a:bodyPr anchor="t" anchorCtr="0">
            <a:spAutoFit/>
          </a:bodyPr>
          <a:p>
            <a:pPr algn="ctr"/>
            <a:r>
              <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指标解释</a:t>
            </a:r>
            <a:endPar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685165" y="1045210"/>
            <a:ext cx="2338070" cy="692150"/>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685800" y="1140460"/>
            <a:ext cx="2268855" cy="460375"/>
          </a:xfrm>
          <a:prstGeom prst="rect">
            <a:avLst/>
          </a:prstGeom>
          <a:noFill/>
          <a:ln w="9525">
            <a:noFill/>
          </a:ln>
        </p:spPr>
        <p:txBody>
          <a:bodyPr wrap="squar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主要指标</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
        <p:nvSpPr>
          <p:cNvPr id="2" name="文本框 1"/>
          <p:cNvSpPr txBox="1"/>
          <p:nvPr>
            <p:custDataLst>
              <p:tags r:id="rId2"/>
            </p:custDataLst>
          </p:nvPr>
        </p:nvSpPr>
        <p:spPr>
          <a:xfrm>
            <a:off x="2751455" y="2498725"/>
            <a:ext cx="6689090" cy="2656205"/>
          </a:xfrm>
          <a:prstGeom prst="rect">
            <a:avLst/>
          </a:prstGeom>
          <a:noFill/>
        </p:spPr>
        <p:txBody>
          <a:bodyPr wrap="square" rtlCol="0">
            <a:spAutoFit/>
          </a:bodyPr>
          <a:p>
            <a:pPr marL="36195" marR="0" algn="l" defTabSz="914400">
              <a:lnSpc>
                <a:spcPts val="5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en-US" altLang="zh-CN" sz="2800" noProof="1" dirty="0" smtClean="0">
                <a:solidFill>
                  <a:schemeClr val="tx1"/>
                </a:solidFill>
                <a:latin typeface="微软雅黑" panose="020B0503020204020204" pitchFamily="34" charset="-122"/>
                <a:ea typeface="微软雅黑" panose="020B0503020204020204" pitchFamily="34" charset="-122"/>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从业人员期末人数</a:t>
            </a: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dirty="0" smtClean="0">
                <a:solidFill>
                  <a:srgbClr val="336699"/>
                </a:solidFill>
                <a:latin typeface="微软雅黑" panose="020B0503020204020204" pitchFamily="34" charset="-122"/>
                <a:sym typeface="+mn-ea"/>
              </a:rPr>
              <a:t>时点指标</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36195" marR="0" algn="l" defTabSz="914400">
              <a:lnSpc>
                <a:spcPts val="5000"/>
              </a:lnSpc>
              <a:spcBef>
                <a:spcPts val="0"/>
              </a:spcBef>
              <a:buClrTx/>
              <a:buSzPct val="85000"/>
              <a:buFont typeface="Wingdings" panose="05000000000000000000" charset="0"/>
              <a:defRPr/>
            </a:pP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 </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从业人员平均人数</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dirty="0" smtClean="0">
                <a:solidFill>
                  <a:srgbClr val="336699"/>
                </a:solidFill>
                <a:latin typeface="微软雅黑" panose="020B0503020204020204" pitchFamily="34" charset="-122"/>
                <a:sym typeface="+mn-ea"/>
              </a:rPr>
              <a:t>时期指标</a:t>
            </a:r>
            <a:endParaRPr lang="en-US" altLang="zh-CN" sz="2800" noProof="1" dirty="0" smtClean="0">
              <a:solidFill>
                <a:srgbClr val="336699"/>
              </a:solidFill>
              <a:latin typeface="微软雅黑" panose="020B0503020204020204" pitchFamily="34" charset="-122"/>
              <a:ea typeface="微软雅黑" panose="020B0503020204020204" pitchFamily="34" charset="-122"/>
              <a:sym typeface="+mn-ea"/>
            </a:endParaRPr>
          </a:p>
          <a:p>
            <a:pPr marL="36195" marR="0" algn="l" defTabSz="914400">
              <a:lnSpc>
                <a:spcPts val="5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从业人员工资总额</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dirty="0" smtClean="0">
                <a:solidFill>
                  <a:srgbClr val="336699"/>
                </a:solidFill>
                <a:latin typeface="微软雅黑" panose="020B0503020204020204" pitchFamily="34" charset="-122"/>
                <a:sym typeface="+mn-ea"/>
              </a:rPr>
              <a:t>时期指标</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36195" marR="0" algn="l" defTabSz="914400">
              <a:lnSpc>
                <a:spcPts val="5000"/>
              </a:lnSpc>
              <a:spcBef>
                <a:spcPts val="0"/>
              </a:spcBef>
              <a:buClrTx/>
              <a:buSzPct val="85000"/>
              <a:buFont typeface="Wingdings" panose="05000000000000000000" charset="0"/>
              <a:defRPr/>
            </a:pP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 </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从业人员平均工资</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    </a:t>
            </a:r>
            <a:r>
              <a:rPr lang="zh-CN" altLang="en-US" sz="2800" dirty="0" smtClean="0">
                <a:solidFill>
                  <a:srgbClr val="336699"/>
                </a:solidFill>
                <a:latin typeface="微软雅黑" panose="020B0503020204020204" pitchFamily="34" charset="-122"/>
                <a:sym typeface="+mn-ea"/>
              </a:rPr>
              <a:t>免填指标</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725805" y="128905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710406" y="1404938"/>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从业人员期末人数</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362075" y="2196783"/>
            <a:ext cx="9647238" cy="3322955"/>
          </a:xfrm>
          <a:prstGeom prst="rect">
            <a:avLst/>
          </a:prstGeom>
          <a:noFill/>
        </p:spPr>
        <p:txBody>
          <a:bodyPr wrap="square" rtlCol="0">
            <a:spAutoFit/>
          </a:bodyPr>
          <a:p>
            <a:pPr marL="493395" marR="0" indent="-457200"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指报告期最后一日在本单位工作，并取得工资或其他形式劳动报酬的人员数。</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493395" marR="0" indent="-457200"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是在岗职工、劳务派遣人员和其他从业人员的总和。</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493395" marR="0" indent="-457200" defTabSz="914400">
              <a:lnSpc>
                <a:spcPct val="150000"/>
              </a:lnSpc>
              <a:spcBef>
                <a:spcPts val="0"/>
              </a:spcBef>
              <a:buClrTx/>
              <a:buSzPct val="85000"/>
              <a:buFont typeface="Wingdings" panose="05000000000000000000" charset="0"/>
              <a:buChar char="Ø"/>
              <a:defRPr/>
            </a:pPr>
            <a:r>
              <a:rPr lang="zh-CN" altLang="en-US" sz="2800" dirty="0" smtClean="0">
                <a:solidFill>
                  <a:srgbClr val="336699"/>
                </a:solidFill>
                <a:latin typeface="微软雅黑" panose="020B0503020204020204" pitchFamily="34" charset="-122"/>
                <a:sym typeface="+mn-ea"/>
              </a:rPr>
              <a:t>该指标为</a:t>
            </a:r>
            <a:r>
              <a:rPr lang="zh-CN" altLang="en-US" sz="2800" b="1" spc="200">
                <a:solidFill>
                  <a:schemeClr val="accent5">
                    <a:lumMod val="75000"/>
                  </a:schemeClr>
                </a:solidFill>
                <a:uFillTx/>
                <a:sym typeface="+mn-ea"/>
              </a:rPr>
              <a:t>时点指标</a:t>
            </a:r>
            <a:r>
              <a:rPr lang="zh-CN" altLang="en-US" sz="2800" dirty="0" smtClean="0">
                <a:solidFill>
                  <a:srgbClr val="336699"/>
                </a:solidFill>
                <a:latin typeface="微软雅黑" panose="020B0503020204020204" pitchFamily="34" charset="-122"/>
                <a:sym typeface="+mn-ea"/>
              </a:rPr>
              <a:t>，不包括最后一日当天及以前已经与单位解除劳动合同关系的人员。</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725805" y="128905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015206" y="1404938"/>
            <a:ext cx="20116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按人员类型分</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custDataLst>
              <p:tags r:id="rId2"/>
            </p:custDataLst>
          </p:nvPr>
        </p:nvSpPr>
        <p:spPr>
          <a:xfrm>
            <a:off x="826770" y="2505710"/>
            <a:ext cx="5086985" cy="2861945"/>
          </a:xfrm>
          <a:prstGeom prst="rect">
            <a:avLst/>
          </a:prstGeom>
          <a:noFill/>
        </p:spPr>
        <p:txBody>
          <a:bodyPr wrap="square" rtlCol="0">
            <a:noAutofit/>
          </a:bodyPr>
          <a:p>
            <a:pPr marL="36195" marR="0" defTabSz="914400">
              <a:lnSpc>
                <a:spcPct val="150000"/>
              </a:lnSpc>
              <a:spcBef>
                <a:spcPts val="0"/>
              </a:spcBef>
              <a:spcAft>
                <a:spcPts val="1200"/>
              </a:spcAft>
              <a:buClrTx/>
              <a:buSzPct val="85000"/>
              <a:buFont typeface="Wingdings" panose="05000000000000000000" charset="0"/>
              <a:defRPr/>
            </a:pPr>
            <a:r>
              <a:rPr lang="en-US" altLang="zh-CN" sz="2800" b="1" noProof="1" dirty="0" smtClean="0">
                <a:solidFill>
                  <a:srgbClr val="336699"/>
                </a:solidFill>
                <a:latin typeface="微软雅黑" panose="020B0503020204020204" pitchFamily="34" charset="-122"/>
                <a:ea typeface="微软雅黑" panose="020B0503020204020204" pitchFamily="34" charset="-122"/>
                <a:sym typeface="+mn-ea"/>
              </a:rPr>
              <a:t>1. </a:t>
            </a:r>
            <a:r>
              <a:rPr lang="zh-CN" altLang="en-US" sz="2800" b="1" noProof="1" dirty="0" smtClean="0">
                <a:solidFill>
                  <a:srgbClr val="336699"/>
                </a:solidFill>
                <a:latin typeface="微软雅黑" panose="020B0503020204020204" pitchFamily="34" charset="-122"/>
                <a:ea typeface="微软雅黑" panose="020B0503020204020204" pitchFamily="34" charset="-122"/>
                <a:sym typeface="+mn-ea"/>
              </a:rPr>
              <a:t>在岗职工</a:t>
            </a:r>
            <a:endParaRPr lang="zh-CN" altLang="en-US" sz="2800" b="1" noProof="1" dirty="0" smtClean="0">
              <a:solidFill>
                <a:srgbClr val="336699"/>
              </a:solidFill>
              <a:latin typeface="微软雅黑" panose="020B0503020204020204" pitchFamily="34" charset="-122"/>
              <a:ea typeface="微软雅黑" panose="020B0503020204020204" pitchFamily="34" charset="-122"/>
              <a:sym typeface="+mn-ea"/>
            </a:endParaRPr>
          </a:p>
          <a:p>
            <a:pPr marR="0" indent="609600" defTabSz="914400">
              <a:lnSpc>
                <a:spcPct val="150000"/>
              </a:lnSpc>
              <a:spcBef>
                <a:spcPts val="0"/>
              </a:spcBef>
              <a:buClrTx/>
              <a:buSzPct val="85000"/>
              <a:buFont typeface="Wingdings" panose="05000000000000000000" charset="0"/>
              <a:defRPr/>
              <a:extLst>
                <a:ext uri="{35155182-B16C-46BC-9424-99874614C6A1}">
                  <wpsdc:indentchars xmlns:wpsdc="http://www.wps.cn/officeDocument/2017/drawingmlCustomData" val="200" checksum="4158780845"/>
                </a:ext>
              </a:extLst>
            </a:pPr>
            <a:r>
              <a:rPr lang="en-US" altLang="zh-CN" sz="2400" noProof="1" dirty="0" smtClean="0">
                <a:solidFill>
                  <a:srgbClr val="336699"/>
                </a:solidFill>
                <a:latin typeface="微软雅黑" panose="020B0503020204020204" pitchFamily="34" charset="-122"/>
                <a:ea typeface="微软雅黑" panose="020B0503020204020204" pitchFamily="34" charset="-122"/>
                <a:sym typeface="+mn-ea"/>
              </a:rPr>
              <a:t>指在本单位工作且与本单位签订劳动合同，并由单位支付各项工资和社会保险、住房公积金的人员</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4" name="文本框 3"/>
          <p:cNvSpPr txBox="1"/>
          <p:nvPr>
            <p:custDataLst>
              <p:tags r:id="rId3"/>
            </p:custDataLst>
          </p:nvPr>
        </p:nvSpPr>
        <p:spPr>
          <a:xfrm>
            <a:off x="6537960" y="2395220"/>
            <a:ext cx="4491355" cy="3206750"/>
          </a:xfrm>
          <a:prstGeom prst="rect">
            <a:avLst/>
          </a:prstGeom>
          <a:solidFill>
            <a:schemeClr val="bg2"/>
          </a:solidFill>
          <a:ln w="12700" cmpd="sng">
            <a:solidFill>
              <a:schemeClr val="bg2">
                <a:lumMod val="90000"/>
              </a:schemeClr>
            </a:solidFill>
            <a:prstDash val="solid"/>
          </a:ln>
        </p:spPr>
        <p:txBody>
          <a:bodyPr wrap="square" rtlCol="0">
            <a:noAutofit/>
          </a:bodyPr>
          <a:p>
            <a:pPr marR="0" defTabSz="914400">
              <a:lnSpc>
                <a:spcPct val="100000"/>
              </a:lnSpc>
              <a:spcBef>
                <a:spcPts val="0"/>
              </a:spcBef>
              <a:buClrTx/>
              <a:buSzPct val="85000"/>
              <a:buFont typeface="Wingdings" panose="05000000000000000000" charset="0"/>
              <a:defRPr/>
            </a:pPr>
            <a:r>
              <a:rPr lang="zh-CN" sz="2000" b="1" noProof="1" dirty="0" smtClean="0">
                <a:solidFill>
                  <a:srgbClr val="FF0000"/>
                </a:solidFill>
                <a:latin typeface="微软雅黑" panose="020B0503020204020204" pitchFamily="34" charset="-122"/>
                <a:ea typeface="微软雅黑" panose="020B0503020204020204" pitchFamily="34" charset="-122"/>
                <a:sym typeface="+mn-ea"/>
              </a:rPr>
              <a:t>包括：</a:t>
            </a:r>
            <a:endParaRPr lang="zh-CN" sz="2400" b="1"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sz="2000" dirty="0" smtClean="0">
                <a:solidFill>
                  <a:srgbClr val="336699"/>
                </a:solidFill>
                <a:latin typeface="微软雅黑" panose="020B0503020204020204" pitchFamily="34" charset="-122"/>
                <a:sym typeface="+mn-ea"/>
              </a:rPr>
              <a:t>1.正式员工；</a:t>
            </a:r>
            <a:endParaRPr lang="zh-CN" altLang="en-US"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altLang="en-US" sz="2000" dirty="0" smtClean="0">
                <a:solidFill>
                  <a:srgbClr val="336699"/>
                </a:solidFill>
                <a:latin typeface="微软雅黑" panose="020B0503020204020204" pitchFamily="34" charset="-122"/>
                <a:sym typeface="+mn-ea"/>
              </a:rPr>
              <a:t>2.应订立劳动合同而未订立合同人员；</a:t>
            </a:r>
            <a:endParaRPr lang="zh-CN" altLang="en-US"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altLang="en-US" sz="2000" dirty="0" smtClean="0">
                <a:solidFill>
                  <a:srgbClr val="336699"/>
                </a:solidFill>
                <a:latin typeface="微软雅黑" panose="020B0503020204020204" pitchFamily="34" charset="-122"/>
                <a:sym typeface="+mn-ea"/>
              </a:rPr>
              <a:t>3.处于试用期人员；</a:t>
            </a:r>
            <a:endParaRPr lang="zh-CN" altLang="en-US"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altLang="en-US" sz="2000" dirty="0" smtClean="0">
                <a:solidFill>
                  <a:srgbClr val="336699"/>
                </a:solidFill>
                <a:latin typeface="微软雅黑" panose="020B0503020204020204" pitchFamily="34" charset="-122"/>
                <a:sym typeface="+mn-ea"/>
              </a:rPr>
              <a:t>4.</a:t>
            </a:r>
            <a:r>
              <a:rPr lang="zh-CN" altLang="en-US" sz="2000" dirty="0" smtClean="0">
                <a:solidFill>
                  <a:srgbClr val="FF0000"/>
                </a:solidFill>
                <a:latin typeface="微软雅黑" panose="020B0503020204020204" pitchFamily="34" charset="-122"/>
                <a:sym typeface="+mn-ea"/>
              </a:rPr>
              <a:t>编制外招用的人员</a:t>
            </a:r>
            <a:r>
              <a:rPr lang="zh-CN" altLang="en-US" sz="2000" dirty="0" smtClean="0">
                <a:solidFill>
                  <a:srgbClr val="336699"/>
                </a:solidFill>
                <a:latin typeface="微软雅黑" panose="020B0503020204020204" pitchFamily="34" charset="-122"/>
                <a:sym typeface="+mn-ea"/>
              </a:rPr>
              <a:t>；</a:t>
            </a:r>
            <a:endParaRPr lang="zh-CN" altLang="en-US"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altLang="en-US" sz="2000" dirty="0" smtClean="0">
                <a:solidFill>
                  <a:srgbClr val="336699"/>
                </a:solidFill>
                <a:latin typeface="微软雅黑" panose="020B0503020204020204" pitchFamily="34" charset="-122"/>
                <a:sym typeface="+mn-ea"/>
              </a:rPr>
              <a:t>5.由于学习、病伤、产假等原因暂未工作仍由单位支付工资的人员；</a:t>
            </a:r>
            <a:endParaRPr lang="zh-CN" altLang="en-US"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altLang="en-US" sz="2000" dirty="0" smtClean="0">
                <a:solidFill>
                  <a:srgbClr val="336699"/>
                </a:solidFill>
                <a:latin typeface="微软雅黑" panose="020B0503020204020204" pitchFamily="34" charset="-122"/>
                <a:sym typeface="+mn-ea"/>
              </a:rPr>
              <a:t>6.</a:t>
            </a:r>
            <a:r>
              <a:rPr lang="zh-CN" altLang="en-US" sz="2000" dirty="0" smtClean="0">
                <a:solidFill>
                  <a:srgbClr val="FF0000"/>
                </a:solidFill>
                <a:latin typeface="微软雅黑" panose="020B0503020204020204" pitchFamily="34" charset="-122"/>
                <a:sym typeface="+mn-ea"/>
              </a:rPr>
              <a:t>派往外单位工作，但工资仍由本单位发放的人员</a:t>
            </a:r>
            <a:r>
              <a:rPr lang="zh-CN" altLang="en-US" sz="2000" dirty="0" smtClean="0">
                <a:solidFill>
                  <a:srgbClr val="336699"/>
                </a:solidFill>
                <a:latin typeface="微软雅黑" panose="020B0503020204020204" pitchFamily="34" charset="-122"/>
                <a:sym typeface="+mn-ea"/>
              </a:rPr>
              <a:t>（如挂职、外派工作等情况）。</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1015206" y="1404938"/>
            <a:ext cx="20116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按人员类型分</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custDataLst>
              <p:tags r:id="rId2"/>
            </p:custDataLst>
          </p:nvPr>
        </p:nvSpPr>
        <p:spPr>
          <a:xfrm>
            <a:off x="1519555" y="929640"/>
            <a:ext cx="8411210" cy="3110865"/>
          </a:xfrm>
          <a:prstGeom prst="rect">
            <a:avLst/>
          </a:prstGeom>
          <a:noFill/>
        </p:spPr>
        <p:txBody>
          <a:bodyPr wrap="square" rtlCol="0">
            <a:noAutofit/>
          </a:bodyPr>
          <a:p>
            <a:pPr marL="36195" marR="0" defTabSz="914400">
              <a:lnSpc>
                <a:spcPct val="150000"/>
              </a:lnSpc>
              <a:spcBef>
                <a:spcPts val="0"/>
              </a:spcBef>
              <a:spcAft>
                <a:spcPts val="1200"/>
              </a:spcAft>
              <a:buClrTx/>
              <a:buSzPct val="85000"/>
              <a:buFont typeface="Wingdings" panose="05000000000000000000" charset="0"/>
              <a:defRPr/>
            </a:pPr>
            <a:r>
              <a:rPr lang="en-US" altLang="zh-CN" sz="2800" b="1" noProof="1" dirty="0" smtClean="0">
                <a:solidFill>
                  <a:srgbClr val="336699"/>
                </a:solidFill>
                <a:latin typeface="微软雅黑" panose="020B0503020204020204" pitchFamily="34" charset="-122"/>
                <a:ea typeface="微软雅黑" panose="020B0503020204020204" pitchFamily="34" charset="-122"/>
                <a:sym typeface="+mn-ea"/>
              </a:rPr>
              <a:t>2. </a:t>
            </a:r>
            <a:r>
              <a:rPr lang="zh-CN" altLang="en-US" sz="2800" b="1" noProof="1" dirty="0" smtClean="0">
                <a:solidFill>
                  <a:srgbClr val="336699"/>
                </a:solidFill>
                <a:latin typeface="微软雅黑" panose="020B0503020204020204" pitchFamily="34" charset="-122"/>
                <a:ea typeface="微软雅黑" panose="020B0503020204020204" pitchFamily="34" charset="-122"/>
                <a:sym typeface="+mn-ea"/>
              </a:rPr>
              <a:t>劳务派遣人员</a:t>
            </a:r>
            <a:endParaRPr lang="zh-CN" altLang="en-US" sz="2800" b="1" noProof="1" dirty="0" smtClean="0">
              <a:solidFill>
                <a:srgbClr val="336699"/>
              </a:solidFill>
              <a:latin typeface="微软雅黑" panose="020B0503020204020204" pitchFamily="34" charset="-122"/>
              <a:ea typeface="微软雅黑" panose="020B0503020204020204" pitchFamily="34" charset="-122"/>
              <a:sym typeface="+mn-ea"/>
            </a:endParaRPr>
          </a:p>
          <a:p>
            <a:pPr marR="0" indent="609600" defTabSz="914400">
              <a:lnSpc>
                <a:spcPct val="150000"/>
              </a:lnSpc>
              <a:spcBef>
                <a:spcPts val="0"/>
              </a:spcBef>
              <a:buClrTx/>
              <a:buSzPct val="85000"/>
              <a:buFont typeface="Wingdings" panose="05000000000000000000" charset="0"/>
              <a:defRPr/>
              <a:extLst>
                <a:ext uri="{35155182-B16C-46BC-9424-99874614C6A1}">
                  <wpsdc:indentchars xmlns:wpsdc="http://www.wps.cn/officeDocument/2017/drawingmlCustomData" val="200" checksum="4158780845"/>
                </a:ext>
              </a:extLst>
            </a:pPr>
            <a:r>
              <a:rPr lang="en-US" altLang="zh-CN" sz="2400" noProof="1" dirty="0" smtClean="0">
                <a:solidFill>
                  <a:srgbClr val="336699"/>
                </a:solidFill>
                <a:latin typeface="微软雅黑" panose="020B0503020204020204" pitchFamily="34" charset="-122"/>
                <a:ea typeface="微软雅黑" panose="020B0503020204020204" pitchFamily="34" charset="-122"/>
                <a:sym typeface="+mn-ea"/>
              </a:rPr>
              <a:t>根据《中华人民共和国劳动合同法》规定，指与劳务派遣单位签订劳动合同，并被劳务派遣单位派遣到实际用工单位工作，且劳务派遣单位与实际用工单位签订《劳务派遣协议》的人员。</a:t>
            </a:r>
            <a:endParaRPr lang="en-US" altLang="zh-CN" sz="24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4" name="文本框 3"/>
          <p:cNvSpPr txBox="1"/>
          <p:nvPr>
            <p:custDataLst>
              <p:tags r:id="rId3"/>
            </p:custDataLst>
          </p:nvPr>
        </p:nvSpPr>
        <p:spPr>
          <a:xfrm>
            <a:off x="1015365" y="4222115"/>
            <a:ext cx="9632950" cy="1617980"/>
          </a:xfrm>
          <a:prstGeom prst="rect">
            <a:avLst/>
          </a:prstGeom>
          <a:solidFill>
            <a:schemeClr val="bg2"/>
          </a:solidFill>
          <a:ln w="12700" cmpd="sng">
            <a:solidFill>
              <a:schemeClr val="bg2">
                <a:lumMod val="90000"/>
              </a:schemeClr>
            </a:solidFill>
            <a:prstDash val="solid"/>
          </a:ln>
        </p:spPr>
        <p:txBody>
          <a:bodyPr wrap="square" rtlCol="0">
            <a:noAutofit/>
          </a:bodyPr>
          <a:p>
            <a:pPr marR="0" defTabSz="914400">
              <a:lnSpc>
                <a:spcPct val="100000"/>
              </a:lnSpc>
              <a:spcBef>
                <a:spcPts val="0"/>
              </a:spcBef>
              <a:buClrTx/>
              <a:buSzPct val="85000"/>
              <a:buFont typeface="Wingdings" panose="05000000000000000000" charset="0"/>
              <a:defRPr/>
            </a:pPr>
            <a:r>
              <a:rPr lang="zh-CN" sz="2000" b="1" dirty="0" smtClean="0">
                <a:solidFill>
                  <a:srgbClr val="FF0000"/>
                </a:solidFill>
                <a:latin typeface="微软雅黑" panose="020B0503020204020204" pitchFamily="34" charset="-122"/>
                <a:sym typeface="+mn-ea"/>
              </a:rPr>
              <a:t>注意：</a:t>
            </a:r>
            <a:endParaRPr lang="zh-CN" sz="2000" dirty="0" smtClean="0">
              <a:solidFill>
                <a:srgbClr val="336699"/>
              </a:solidFill>
              <a:latin typeface="微软雅黑" panose="020B0503020204020204" pitchFamily="34" charset="-122"/>
              <a:sym typeface="+mn-ea"/>
            </a:endParaRPr>
          </a:p>
          <a:p>
            <a:pPr marR="0" defTabSz="914400">
              <a:lnSpc>
                <a:spcPts val="3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1.劳务派遣人员由实际用工单位统计为劳务派遣人员，劳务派遣单位（派出单位）不进行统计。</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ts val="3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2.劳务外包人员由承包劳务的法人单位统计为在岗职工，实际用工单位不进行统计。</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矩形: 圆角 37"/>
          <p:cNvSpPr/>
          <p:nvPr/>
        </p:nvSpPr>
        <p:spPr>
          <a:xfrm>
            <a:off x="1555115" y="1453515"/>
            <a:ext cx="3703955" cy="1863725"/>
          </a:xfrm>
          <a:prstGeom prst="roundRect">
            <a:avLst>
              <a:gd name="adj" fmla="val 0"/>
            </a:avLst>
          </a:prstGeom>
          <a:solidFill>
            <a:schemeClr val="bg1"/>
          </a:solidFill>
          <a:ln w="76200">
            <a:noFill/>
          </a:ln>
          <a:effectLst>
            <a:outerShdw blurRad="304800" dist="25400" sx="101000" sy="101000" algn="ctr" rotWithShape="0">
              <a:schemeClr val="bg1">
                <a:lumMod val="75000"/>
                <a:alpha val="8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r>
              <a:rPr lang="zh-CN" altLang="en-US" dirty="0">
                <a:cs typeface="+mn-ea"/>
                <a:sym typeface="+mn-lt"/>
              </a:rPr>
              <a:t>由</a:t>
            </a:r>
            <a:r>
              <a:rPr lang="zh-CN" altLang="en-US" b="1" dirty="0">
                <a:cs typeface="+mn-ea"/>
                <a:sym typeface="+mn-lt"/>
              </a:rPr>
              <a:t>实际用工单位</a:t>
            </a:r>
            <a:r>
              <a:rPr lang="zh-CN" altLang="en-US" dirty="0">
                <a:cs typeface="+mn-ea"/>
                <a:sym typeface="+mn-lt"/>
              </a:rPr>
              <a:t>统计为</a:t>
            </a:r>
            <a:endParaRPr lang="zh-CN" altLang="en-US" dirty="0">
              <a:latin typeface="+mn-lt"/>
              <a:ea typeface="+mn-ea"/>
              <a:cs typeface="+mn-ea"/>
              <a:sym typeface="+mn-lt"/>
            </a:endParaRPr>
          </a:p>
          <a:p>
            <a:pPr algn="ctr"/>
            <a:r>
              <a:rPr lang="zh-CN" altLang="en-US" b="1" dirty="0">
                <a:cs typeface="+mn-ea"/>
                <a:sym typeface="+mn-lt"/>
              </a:rPr>
              <a:t>劳务派遣人员</a:t>
            </a:r>
            <a:endParaRPr lang="zh-CN" altLang="en-US" spc="600" dirty="0">
              <a:solidFill>
                <a:srgbClr val="034581"/>
              </a:solidFill>
              <a:cs typeface="+mn-ea"/>
              <a:sym typeface="+mn-lt"/>
            </a:endParaRPr>
          </a:p>
        </p:txBody>
      </p:sp>
      <p:sp>
        <p:nvSpPr>
          <p:cNvPr id="5" name="矩形: 圆角 35"/>
          <p:cNvSpPr/>
          <p:nvPr/>
        </p:nvSpPr>
        <p:spPr>
          <a:xfrm>
            <a:off x="2431491" y="1223645"/>
            <a:ext cx="1822385" cy="581731"/>
          </a:xfrm>
          <a:prstGeom prst="roundRect">
            <a:avLst>
              <a:gd name="adj" fmla="val 0"/>
            </a:avLst>
          </a:prstGeom>
          <a:solidFill>
            <a:srgbClr val="475574"/>
          </a:solidFill>
          <a:ln w="76200">
            <a:noFill/>
          </a:ln>
          <a:effectLst>
            <a:outerShdw blurRad="304800" dist="25400" sx="101000" sy="101000" algn="ctr" rotWithShape="0">
              <a:schemeClr val="bg1">
                <a:lumMod val="75000"/>
                <a:alpha val="8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r>
              <a:rPr lang="zh-CN" altLang="en-US" b="1" spc="300" dirty="0">
                <a:solidFill>
                  <a:schemeClr val="bg1"/>
                </a:solidFill>
                <a:cs typeface="+mn-ea"/>
                <a:sym typeface="+mn-lt"/>
              </a:rPr>
              <a:t>劳务派遣人员</a:t>
            </a:r>
            <a:endParaRPr lang="zh-CN" altLang="en-US" spc="600" dirty="0">
              <a:solidFill>
                <a:srgbClr val="034581"/>
              </a:solidFill>
              <a:cs typeface="+mn-ea"/>
              <a:sym typeface="+mn-lt"/>
            </a:endParaRPr>
          </a:p>
        </p:txBody>
      </p:sp>
      <p:sp>
        <p:nvSpPr>
          <p:cNvPr id="15" name="文本框 14"/>
          <p:cNvSpPr txBox="1"/>
          <p:nvPr/>
        </p:nvSpPr>
        <p:spPr>
          <a:xfrm>
            <a:off x="1619249" y="1927730"/>
            <a:ext cx="3446780" cy="1014730"/>
          </a:xfrm>
          <a:prstGeom prst="rect">
            <a:avLst/>
          </a:prstGeom>
        </p:spPr>
        <p:txBody>
          <a:bodyPr wrap="square">
            <a:spAutoFit/>
          </a:bodyPr>
          <a:lstStyle>
            <a:defPPr>
              <a:defRPr lang="en-US"/>
            </a:defPPr>
            <a:lvl1pPr algn="just">
              <a:lnSpc>
                <a:spcPct val="150000"/>
              </a:lnSpc>
              <a:defRPr sz="1600" spc="300">
                <a:solidFill>
                  <a:srgbClr val="1C2035"/>
                </a:solidFill>
                <a:latin typeface="思源黑体 CN Regular" panose="020B0500000000000000" pitchFamily="34" charset="-122"/>
                <a:ea typeface="思源黑体 CN Regular" panose="020B0500000000000000" pitchFamily="34" charset="-122"/>
              </a:defRPr>
            </a:lvl1pPr>
          </a:lstStyle>
          <a:p>
            <a:r>
              <a:rPr lang="zh-CN" altLang="en-US" sz="2000" dirty="0">
                <a:latin typeface="+mn-lt"/>
                <a:ea typeface="+mn-ea"/>
                <a:cs typeface="+mn-ea"/>
                <a:sym typeface="+mn-lt"/>
              </a:rPr>
              <a:t>由</a:t>
            </a:r>
            <a:r>
              <a:rPr lang="zh-CN" altLang="en-US" sz="2000" b="1" dirty="0">
                <a:latin typeface="+mn-lt"/>
                <a:ea typeface="+mn-ea"/>
                <a:cs typeface="+mn-ea"/>
                <a:sym typeface="+mn-lt"/>
              </a:rPr>
              <a:t>实际用工单位</a:t>
            </a:r>
            <a:r>
              <a:rPr lang="zh-CN" altLang="en-US" sz="2000" dirty="0">
                <a:latin typeface="+mn-lt"/>
                <a:ea typeface="+mn-ea"/>
                <a:cs typeface="+mn-ea"/>
                <a:sym typeface="+mn-lt"/>
              </a:rPr>
              <a:t>统计为</a:t>
            </a:r>
            <a:endParaRPr lang="zh-CN" altLang="en-US" sz="2000" dirty="0">
              <a:latin typeface="+mn-lt"/>
              <a:ea typeface="+mn-ea"/>
              <a:cs typeface="+mn-ea"/>
              <a:sym typeface="+mn-lt"/>
            </a:endParaRPr>
          </a:p>
          <a:p>
            <a:r>
              <a:rPr lang="zh-CN" altLang="en-US" sz="2000" b="1" dirty="0">
                <a:latin typeface="+mn-lt"/>
                <a:ea typeface="+mn-ea"/>
                <a:cs typeface="+mn-ea"/>
                <a:sym typeface="+mn-lt"/>
              </a:rPr>
              <a:t>劳务派遣人员</a:t>
            </a:r>
            <a:endParaRPr lang="zh-CN" altLang="en-US" sz="2000" b="1" dirty="0">
              <a:latin typeface="+mn-lt"/>
              <a:ea typeface="+mn-ea"/>
              <a:cs typeface="+mn-ea"/>
              <a:sym typeface="+mn-lt"/>
            </a:endParaRPr>
          </a:p>
        </p:txBody>
      </p:sp>
      <p:pic>
        <p:nvPicPr>
          <p:cNvPr id="6" name="图片 5" descr="712473420"/>
          <p:cNvPicPr>
            <a:picLocks noChangeAspect="1"/>
          </p:cNvPicPr>
          <p:nvPr/>
        </p:nvPicPr>
        <p:blipFill>
          <a:blip r:embed="rId2"/>
          <a:stretch>
            <a:fillRect/>
          </a:stretch>
        </p:blipFill>
        <p:spPr>
          <a:xfrm>
            <a:off x="1297781" y="3717925"/>
            <a:ext cx="3960971" cy="2005965"/>
          </a:xfrm>
          <a:prstGeom prst="rect">
            <a:avLst/>
          </a:prstGeom>
        </p:spPr>
      </p:pic>
      <p:sp>
        <p:nvSpPr>
          <p:cNvPr id="7" name="矩形: 圆角 37"/>
          <p:cNvSpPr/>
          <p:nvPr/>
        </p:nvSpPr>
        <p:spPr>
          <a:xfrm>
            <a:off x="6547485" y="1477645"/>
            <a:ext cx="3807460" cy="1830070"/>
          </a:xfrm>
          <a:prstGeom prst="roundRect">
            <a:avLst>
              <a:gd name="adj" fmla="val 0"/>
            </a:avLst>
          </a:prstGeom>
          <a:solidFill>
            <a:schemeClr val="bg1"/>
          </a:solidFill>
          <a:ln w="76200">
            <a:noFill/>
          </a:ln>
          <a:effectLst>
            <a:outerShdw blurRad="304800" dist="25400" sx="101000" sy="101000" algn="ctr" rotWithShape="0">
              <a:schemeClr val="bg1">
                <a:lumMod val="75000"/>
                <a:alpha val="8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spc="600" dirty="0">
              <a:solidFill>
                <a:srgbClr val="034581"/>
              </a:solidFill>
              <a:cs typeface="+mn-ea"/>
              <a:sym typeface="+mn-lt"/>
            </a:endParaRPr>
          </a:p>
        </p:txBody>
      </p:sp>
      <p:sp>
        <p:nvSpPr>
          <p:cNvPr id="20" name="矩形: 圆角 35"/>
          <p:cNvSpPr/>
          <p:nvPr/>
        </p:nvSpPr>
        <p:spPr>
          <a:xfrm>
            <a:off x="7444956" y="1186180"/>
            <a:ext cx="1966753" cy="581760"/>
          </a:xfrm>
          <a:prstGeom prst="roundRect">
            <a:avLst>
              <a:gd name="adj" fmla="val 0"/>
            </a:avLst>
          </a:prstGeom>
          <a:solidFill>
            <a:srgbClr val="475574"/>
          </a:solidFill>
          <a:ln w="76200">
            <a:noFill/>
          </a:ln>
          <a:effectLst>
            <a:outerShdw blurRad="304800" dist="25400" sx="101000" sy="101000" algn="ctr" rotWithShape="0">
              <a:schemeClr val="bg1">
                <a:lumMod val="75000"/>
                <a:alpha val="8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spc="600" dirty="0">
              <a:solidFill>
                <a:srgbClr val="034581"/>
              </a:solidFill>
              <a:cs typeface="+mn-ea"/>
              <a:sym typeface="+mn-lt"/>
            </a:endParaRPr>
          </a:p>
        </p:txBody>
      </p:sp>
      <p:sp>
        <p:nvSpPr>
          <p:cNvPr id="9" name="矩形 8"/>
          <p:cNvSpPr/>
          <p:nvPr/>
        </p:nvSpPr>
        <p:spPr>
          <a:xfrm>
            <a:off x="7345352" y="1255404"/>
            <a:ext cx="1963633" cy="506730"/>
          </a:xfrm>
          <a:prstGeom prst="rect">
            <a:avLst/>
          </a:prstGeom>
        </p:spPr>
        <p:txBody>
          <a:bodyPr wrap="square">
            <a:spAutoFit/>
          </a:bodyPr>
          <a:p>
            <a:pPr algn="just">
              <a:lnSpc>
                <a:spcPct val="150000"/>
              </a:lnSpc>
            </a:pPr>
            <a:r>
              <a:rPr lang="zh-CN" altLang="en-US" b="1" spc="300" dirty="0">
                <a:solidFill>
                  <a:schemeClr val="bg1"/>
                </a:solidFill>
                <a:cs typeface="+mn-ea"/>
                <a:sym typeface="+mn-lt"/>
              </a:rPr>
              <a:t>劳务外包人员</a:t>
            </a:r>
            <a:endParaRPr lang="zh-CN" altLang="en-US" b="1" spc="300" dirty="0">
              <a:solidFill>
                <a:schemeClr val="bg1"/>
              </a:solidFill>
              <a:cs typeface="+mn-ea"/>
              <a:sym typeface="+mn-lt"/>
            </a:endParaRPr>
          </a:p>
        </p:txBody>
      </p:sp>
      <p:sp>
        <p:nvSpPr>
          <p:cNvPr id="19" name="文本框 18"/>
          <p:cNvSpPr txBox="1"/>
          <p:nvPr/>
        </p:nvSpPr>
        <p:spPr>
          <a:xfrm>
            <a:off x="6648450" y="1908077"/>
            <a:ext cx="3719830" cy="1014730"/>
          </a:xfrm>
          <a:prstGeom prst="rect">
            <a:avLst/>
          </a:prstGeom>
        </p:spPr>
        <p:txBody>
          <a:bodyPr wrap="square">
            <a:spAutoFit/>
          </a:bodyPr>
          <a:lstStyle>
            <a:defPPr>
              <a:defRPr lang="en-US"/>
            </a:defPPr>
            <a:lvl1pPr algn="just">
              <a:lnSpc>
                <a:spcPct val="150000"/>
              </a:lnSpc>
              <a:defRPr sz="1600" spc="300">
                <a:solidFill>
                  <a:srgbClr val="1C2035"/>
                </a:solidFill>
                <a:latin typeface="思源黑体 CN Regular" panose="020B0500000000000000" pitchFamily="34" charset="-122"/>
                <a:ea typeface="思源黑体 CN Regular" panose="020B0500000000000000" pitchFamily="34" charset="-122"/>
              </a:defRPr>
            </a:lvl1pPr>
          </a:lstStyle>
          <a:p>
            <a:r>
              <a:rPr lang="zh-CN" altLang="en-US" sz="2000" dirty="0">
                <a:latin typeface="+mn-lt"/>
                <a:ea typeface="+mn-ea"/>
                <a:cs typeface="+mn-ea"/>
                <a:sym typeface="+mn-lt"/>
              </a:rPr>
              <a:t>由</a:t>
            </a:r>
            <a:r>
              <a:rPr lang="zh-CN" altLang="en-US" sz="2000" b="1" dirty="0">
                <a:latin typeface="+mn-lt"/>
                <a:ea typeface="+mn-ea"/>
                <a:cs typeface="+mn-ea"/>
                <a:sym typeface="+mn-lt"/>
              </a:rPr>
              <a:t>承包劳务的法人单位</a:t>
            </a:r>
            <a:r>
              <a:rPr lang="zh-CN" altLang="en-US" sz="2000" dirty="0">
                <a:latin typeface="+mn-lt"/>
                <a:ea typeface="+mn-ea"/>
                <a:cs typeface="+mn-ea"/>
                <a:sym typeface="+mn-lt"/>
              </a:rPr>
              <a:t>统计为</a:t>
            </a:r>
            <a:r>
              <a:rPr lang="zh-CN" altLang="en-US" sz="2000" b="1" dirty="0">
                <a:latin typeface="+mn-lt"/>
                <a:ea typeface="+mn-ea"/>
                <a:cs typeface="+mn-ea"/>
                <a:sym typeface="+mn-lt"/>
              </a:rPr>
              <a:t>在岗职工</a:t>
            </a:r>
            <a:endParaRPr lang="zh-CN" altLang="en-US" sz="2000" b="1" dirty="0">
              <a:latin typeface="+mn-lt"/>
              <a:ea typeface="+mn-ea"/>
              <a:cs typeface="+mn-ea"/>
              <a:sym typeface="+mn-lt"/>
            </a:endParaRPr>
          </a:p>
        </p:txBody>
      </p:sp>
      <p:pic>
        <p:nvPicPr>
          <p:cNvPr id="12" name="图片 11" descr="1904288362"/>
          <p:cNvPicPr>
            <a:picLocks noChangeAspect="1"/>
          </p:cNvPicPr>
          <p:nvPr/>
        </p:nvPicPr>
        <p:blipFill>
          <a:blip r:embed="rId3"/>
          <a:stretch>
            <a:fillRect/>
          </a:stretch>
        </p:blipFill>
        <p:spPr>
          <a:xfrm>
            <a:off x="6547485" y="3748246"/>
            <a:ext cx="4126706" cy="1944053"/>
          </a:xfrm>
          <a:prstGeom prst="rect">
            <a:avLst/>
          </a:prstGeom>
        </p:spPr>
      </p:pic>
      <p:sp>
        <p:nvSpPr>
          <p:cNvPr id="13" name="文本框 1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1015206" y="1404938"/>
            <a:ext cx="20116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按人员类型分</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custDataLst>
              <p:tags r:id="rId2"/>
            </p:custDataLst>
          </p:nvPr>
        </p:nvSpPr>
        <p:spPr>
          <a:xfrm>
            <a:off x="1152525" y="1070610"/>
            <a:ext cx="4636135" cy="3844925"/>
          </a:xfrm>
          <a:prstGeom prst="rect">
            <a:avLst/>
          </a:prstGeom>
          <a:noFill/>
        </p:spPr>
        <p:txBody>
          <a:bodyPr wrap="square" rtlCol="0">
            <a:noAutofit/>
          </a:bodyPr>
          <a:p>
            <a:pPr marL="36195" marR="0" defTabSz="914400">
              <a:lnSpc>
                <a:spcPct val="150000"/>
              </a:lnSpc>
              <a:spcBef>
                <a:spcPts val="0"/>
              </a:spcBef>
              <a:spcAft>
                <a:spcPts val="1200"/>
              </a:spcAft>
              <a:buClrTx/>
              <a:buSzPct val="85000"/>
              <a:buFont typeface="Wingdings" panose="05000000000000000000" charset="0"/>
              <a:defRPr/>
            </a:pPr>
            <a:r>
              <a:rPr lang="en-US" altLang="zh-CN" sz="2800" b="1" noProof="1" dirty="0" smtClean="0">
                <a:solidFill>
                  <a:srgbClr val="336699"/>
                </a:solidFill>
                <a:latin typeface="微软雅黑" panose="020B0503020204020204" pitchFamily="34" charset="-122"/>
                <a:ea typeface="微软雅黑" panose="020B0503020204020204" pitchFamily="34" charset="-122"/>
                <a:sym typeface="+mn-ea"/>
              </a:rPr>
              <a:t>3. </a:t>
            </a:r>
            <a:r>
              <a:rPr lang="zh-CN" altLang="en-US" sz="2800" b="1" noProof="1" dirty="0" smtClean="0">
                <a:solidFill>
                  <a:srgbClr val="336699"/>
                </a:solidFill>
                <a:latin typeface="微软雅黑" panose="020B0503020204020204" pitchFamily="34" charset="-122"/>
                <a:ea typeface="微软雅黑" panose="020B0503020204020204" pitchFamily="34" charset="-122"/>
                <a:sym typeface="+mn-ea"/>
              </a:rPr>
              <a:t>其他从业人员</a:t>
            </a:r>
            <a:endParaRPr lang="zh-CN" altLang="en-US" sz="2800" b="1" noProof="1" dirty="0" smtClean="0">
              <a:solidFill>
                <a:srgbClr val="336699"/>
              </a:solidFill>
              <a:latin typeface="微软雅黑" panose="020B0503020204020204" pitchFamily="34" charset="-122"/>
              <a:ea typeface="微软雅黑" panose="020B0503020204020204" pitchFamily="34" charset="-122"/>
              <a:sym typeface="+mn-ea"/>
            </a:endParaRPr>
          </a:p>
          <a:p>
            <a:pPr marR="0" indent="609600" defTabSz="914400">
              <a:lnSpc>
                <a:spcPct val="150000"/>
              </a:lnSpc>
              <a:spcBef>
                <a:spcPts val="0"/>
              </a:spcBef>
              <a:buClrTx/>
              <a:buSzPct val="85000"/>
              <a:buFont typeface="Wingdings" panose="05000000000000000000" charset="0"/>
              <a:defRPr/>
              <a:extLst>
                <a:ext uri="{35155182-B16C-46BC-9424-99874614C6A1}">
                  <wpsdc:indentchars xmlns:wpsdc="http://www.wps.cn/officeDocument/2017/drawingmlCustomData" val="200" checksum="4158780845"/>
                </a:ext>
              </a:extLst>
            </a:pPr>
            <a:r>
              <a:rPr lang="en-US" altLang="zh-CN" sz="2400" noProof="1" dirty="0" smtClean="0">
                <a:solidFill>
                  <a:srgbClr val="336699"/>
                </a:solidFill>
                <a:latin typeface="微软雅黑" panose="020B0503020204020204" pitchFamily="34" charset="-122"/>
                <a:ea typeface="微软雅黑" panose="020B0503020204020204" pitchFamily="34" charset="-122"/>
                <a:sym typeface="+mn-ea"/>
              </a:rPr>
              <a:t>指在本单位工作，不能归入在岗职工、劳务派遣人员中的人员。此类人员是实际参加本单位生产或工作并从本单位取得劳动报酬的人员。</a:t>
            </a:r>
            <a:endParaRPr lang="en-US" altLang="zh-CN" sz="24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4" name="文本框 3"/>
          <p:cNvSpPr txBox="1"/>
          <p:nvPr>
            <p:custDataLst>
              <p:tags r:id="rId3"/>
            </p:custDataLst>
          </p:nvPr>
        </p:nvSpPr>
        <p:spPr>
          <a:xfrm>
            <a:off x="6334760" y="1616710"/>
            <a:ext cx="4491355" cy="2571750"/>
          </a:xfrm>
          <a:prstGeom prst="rect">
            <a:avLst/>
          </a:prstGeom>
          <a:solidFill>
            <a:schemeClr val="bg2"/>
          </a:solidFill>
          <a:ln w="12700" cmpd="sng">
            <a:solidFill>
              <a:schemeClr val="bg2">
                <a:lumMod val="90000"/>
              </a:schemeClr>
            </a:solidFill>
            <a:prstDash val="solid"/>
          </a:ln>
        </p:spPr>
        <p:txBody>
          <a:bodyPr wrap="square" rtlCol="0">
            <a:noAutofit/>
          </a:bodyPr>
          <a:p>
            <a:pPr marR="0" defTabSz="914400">
              <a:lnSpc>
                <a:spcPct val="100000"/>
              </a:lnSpc>
              <a:spcBef>
                <a:spcPts val="0"/>
              </a:spcBef>
              <a:buClrTx/>
              <a:buSzPct val="85000"/>
              <a:buFont typeface="Wingdings" panose="05000000000000000000" charset="0"/>
              <a:defRPr/>
            </a:pPr>
            <a:r>
              <a:rPr lang="zh-CN" sz="2000" b="1" noProof="1" dirty="0" smtClean="0">
                <a:solidFill>
                  <a:srgbClr val="FF0000"/>
                </a:solidFill>
                <a:latin typeface="微软雅黑" panose="020B0503020204020204" pitchFamily="34" charset="-122"/>
                <a:ea typeface="微软雅黑" panose="020B0503020204020204" pitchFamily="34" charset="-122"/>
                <a:sym typeface="+mn-ea"/>
              </a:rPr>
              <a:t>包括：</a:t>
            </a:r>
            <a:endParaRPr lang="zh-CN" sz="2400" b="1"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1.非全日制人员；</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2.聘用的正式离退休人员；</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3.使用的外籍和港澳台方人员；</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a:p>
            <a:pPr marR="0" defTabSz="914400">
              <a:lnSpc>
                <a:spcPct val="100000"/>
              </a:lnSpc>
              <a:spcBef>
                <a:spcPts val="0"/>
              </a:spcBef>
              <a:buClrTx/>
              <a:buSzPct val="85000"/>
              <a:buFont typeface="Wingdings" panose="05000000000000000000" charset="0"/>
              <a:defRPr/>
            </a:pPr>
            <a:r>
              <a:rPr lang="zh-CN" sz="2000" noProof="1" dirty="0" smtClean="0">
                <a:solidFill>
                  <a:srgbClr val="336699"/>
                </a:solidFill>
                <a:latin typeface="微软雅黑" panose="020B0503020204020204" pitchFamily="34" charset="-122"/>
                <a:ea typeface="微软雅黑" panose="020B0503020204020204" pitchFamily="34" charset="-122"/>
                <a:sym typeface="+mn-ea"/>
              </a:rPr>
              <a:t>4.兼职人员，其中包括利用课余时间打工的在校学生。</a:t>
            </a:r>
            <a:endParaRPr lang="zh-CN" sz="2000" noProof="1" dirty="0" smtClean="0">
              <a:solidFill>
                <a:srgbClr val="336699"/>
              </a:solidFill>
              <a:latin typeface="微软雅黑" panose="020B0503020204020204" pitchFamily="34" charset="-122"/>
              <a:ea typeface="微软雅黑" panose="020B0503020204020204" pitchFamily="34" charset="-122"/>
              <a:sym typeface="+mn-ea"/>
            </a:endParaRPr>
          </a:p>
        </p:txBody>
      </p: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1015206" y="1404938"/>
            <a:ext cx="20116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按人员类型分</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17414" name="矩形 10"/>
          <p:cNvSpPr>
            <a:spLocks noChangeArrowheads="1"/>
          </p:cNvSpPr>
          <p:nvPr/>
        </p:nvSpPr>
        <p:spPr bwMode="auto">
          <a:xfrm>
            <a:off x="1809750" y="1270000"/>
            <a:ext cx="9259570" cy="1420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scene3d>
              <a:camera prst="orthographicFront"/>
              <a:lightRig rig="threePt" dir="t"/>
            </a:scene3d>
          </a:bodyPr>
          <a:lstStyle>
            <a:lvl1pPr defTabSz="1216025" eaLnBrk="0" hangingPunct="0">
              <a:defRPr>
                <a:solidFill>
                  <a:schemeClr val="tx1"/>
                </a:solidFill>
                <a:latin typeface="Calibri" panose="020F0502020204030204" charset="0"/>
                <a:ea typeface="宋体" panose="02010600030101010101" pitchFamily="2" charset="-122"/>
              </a:defRPr>
            </a:lvl1pPr>
            <a:lvl2pPr defTabSz="1216025" eaLnBrk="0" hangingPunct="0">
              <a:defRPr>
                <a:solidFill>
                  <a:schemeClr val="tx1"/>
                </a:solidFill>
                <a:latin typeface="Calibri" panose="020F0502020204030204" charset="0"/>
                <a:ea typeface="宋体" panose="02010600030101010101" pitchFamily="2" charset="-122"/>
              </a:defRPr>
            </a:lvl2pPr>
            <a:lvl3pPr defTabSz="1216025" eaLnBrk="0" hangingPunct="0">
              <a:defRPr>
                <a:solidFill>
                  <a:schemeClr val="tx1"/>
                </a:solidFill>
                <a:latin typeface="Calibri" panose="020F0502020204030204" charset="0"/>
                <a:ea typeface="宋体" panose="02010600030101010101" pitchFamily="2" charset="-122"/>
              </a:defRPr>
            </a:lvl3pPr>
            <a:lvl4pPr defTabSz="1216025" eaLnBrk="0" hangingPunct="0">
              <a:defRPr>
                <a:solidFill>
                  <a:schemeClr val="tx1"/>
                </a:solidFill>
                <a:latin typeface="Calibri" panose="020F0502020204030204" charset="0"/>
                <a:ea typeface="宋体" panose="02010600030101010101" pitchFamily="2" charset="-122"/>
              </a:defRPr>
            </a:lvl4pPr>
            <a:lvl5pPr defTabSz="1216025" eaLnBrk="0" hangingPunct="0">
              <a:defRPr>
                <a:solidFill>
                  <a:schemeClr val="tx1"/>
                </a:solidFill>
                <a:latin typeface="Calibri" panose="020F050202020403020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lnSpc>
                <a:spcPct val="120000"/>
              </a:lnSpc>
              <a:spcBef>
                <a:spcPct val="20000"/>
              </a:spcBef>
            </a:pPr>
            <a:r>
              <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rPr>
              <a:t>其他从业人员包括兼职人员，包括利用课余时间打工的在校学生了，但在单位实习的各类在校学生又不算是从业人员。请问两者的定义与核心区别是什么？</a:t>
            </a:r>
            <a:endPar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endParaRPr>
          </a:p>
        </p:txBody>
      </p:sp>
      <p:sp>
        <p:nvSpPr>
          <p:cNvPr id="17415" name="矩形 11"/>
          <p:cNvSpPr>
            <a:spLocks noChangeArrowheads="1"/>
          </p:cNvSpPr>
          <p:nvPr/>
        </p:nvSpPr>
        <p:spPr bwMode="auto">
          <a:xfrm>
            <a:off x="1895475" y="3088640"/>
            <a:ext cx="9368155" cy="3266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1216025" eaLnBrk="0" hangingPunct="0">
              <a:defRPr>
                <a:solidFill>
                  <a:schemeClr val="tx1"/>
                </a:solidFill>
                <a:latin typeface="Calibri" panose="020F0502020204030204" charset="0"/>
                <a:ea typeface="宋体" panose="02010600030101010101" pitchFamily="2" charset="-122"/>
              </a:defRPr>
            </a:lvl1pPr>
            <a:lvl2pPr defTabSz="1216025" eaLnBrk="0" hangingPunct="0">
              <a:defRPr>
                <a:solidFill>
                  <a:schemeClr val="tx1"/>
                </a:solidFill>
                <a:latin typeface="Calibri" panose="020F0502020204030204" charset="0"/>
                <a:ea typeface="宋体" panose="02010600030101010101" pitchFamily="2" charset="-122"/>
              </a:defRPr>
            </a:lvl2pPr>
            <a:lvl3pPr defTabSz="1216025" eaLnBrk="0" hangingPunct="0">
              <a:defRPr>
                <a:solidFill>
                  <a:schemeClr val="tx1"/>
                </a:solidFill>
                <a:latin typeface="Calibri" panose="020F0502020204030204" charset="0"/>
                <a:ea typeface="宋体" panose="02010600030101010101" pitchFamily="2" charset="-122"/>
              </a:defRPr>
            </a:lvl3pPr>
            <a:lvl4pPr defTabSz="1216025" eaLnBrk="0" hangingPunct="0">
              <a:defRPr>
                <a:solidFill>
                  <a:schemeClr val="tx1"/>
                </a:solidFill>
                <a:latin typeface="Calibri" panose="020F0502020204030204" charset="0"/>
                <a:ea typeface="宋体" panose="02010600030101010101" pitchFamily="2" charset="-122"/>
              </a:defRPr>
            </a:lvl4pPr>
            <a:lvl5pPr defTabSz="1216025" eaLnBrk="0" hangingPunct="0">
              <a:defRPr>
                <a:solidFill>
                  <a:schemeClr val="tx1"/>
                </a:solidFill>
                <a:latin typeface="Calibri" panose="020F0502020204030204" charset="0"/>
                <a:ea typeface="宋体" panose="02010600030101010101" pitchFamily="2" charset="-122"/>
              </a:defRPr>
            </a:lvl5pPr>
            <a:lvl6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defTabSz="1216025"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lnSpc>
                <a:spcPct val="120000"/>
              </a:lnSpc>
              <a:spcBef>
                <a:spcPct val="20000"/>
              </a:spcBef>
            </a:pPr>
            <a:r>
              <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rPr>
              <a:t>兼职学生是以就业者身份加入该单位的实际生产或工作中，以领取劳动报酬为主要目的，因此可归入单位就业人员中的其他从业人员，其领取的劳动报酬也计入该单位发放的工资总额中。</a:t>
            </a:r>
            <a:endPar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endParaRPr>
          </a:p>
          <a:p>
            <a:pPr eaLnBrk="1" hangingPunct="1">
              <a:lnSpc>
                <a:spcPct val="120000"/>
              </a:lnSpc>
              <a:spcBef>
                <a:spcPct val="20000"/>
              </a:spcBef>
            </a:pPr>
            <a:r>
              <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rPr>
              <a:t>单位使用的实习学生既不属于单位正式职工也不属于单位聘用的任何一种就业人员，其参加该单位的实际生产或工作是由所在</a:t>
            </a:r>
            <a:r>
              <a:rPr lang="zh-CN" altLang="en-US" sz="2400">
                <a:solidFill>
                  <a:srgbClr val="FF0000"/>
                </a:solidFill>
                <a:latin typeface="Arial" panose="020B0604020202020204" pitchFamily="34" charset="0"/>
                <a:ea typeface="微软雅黑" panose="020B0503020204020204" pitchFamily="34" charset="-122"/>
                <a:sym typeface="Arial" panose="020B0604020202020204" pitchFamily="34" charset="0"/>
              </a:rPr>
              <a:t>学校统一安排</a:t>
            </a:r>
            <a:r>
              <a:rPr lang="zh-CN" altLang="en-US" sz="2400">
                <a:solidFill>
                  <a:schemeClr val="accent6"/>
                </a:solidFill>
                <a:latin typeface="Arial" panose="020B0604020202020204" pitchFamily="34" charset="0"/>
                <a:ea typeface="微软雅黑" panose="020B0503020204020204" pitchFamily="34" charset="-122"/>
                <a:sym typeface="Arial" panose="020B0604020202020204" pitchFamily="34" charset="0"/>
              </a:rPr>
              <a:t>，因此实习学生不能归入所在实习单位的就业人员中，</a:t>
            </a:r>
            <a:r>
              <a:rPr lang="zh-CN" altLang="en-US" sz="2400">
                <a:solidFill>
                  <a:srgbClr val="FF0000"/>
                </a:solidFill>
                <a:latin typeface="Arial" panose="020B0604020202020204" pitchFamily="34" charset="0"/>
                <a:ea typeface="微软雅黑" panose="020B0503020204020204" pitchFamily="34" charset="-122"/>
                <a:sym typeface="Arial" panose="020B0604020202020204" pitchFamily="34" charset="0"/>
              </a:rPr>
              <a:t>即使实习学生领取了一定补贴，补贴也不应计入该单位的工资总额统计。</a:t>
            </a:r>
            <a:endParaRPr lang="zh-CN" altLang="en-US" sz="2400">
              <a:solidFill>
                <a:srgbClr val="FF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Oval 1"/>
          <p:cNvSpPr/>
          <p:nvPr/>
        </p:nvSpPr>
        <p:spPr>
          <a:xfrm>
            <a:off x="645160" y="1860550"/>
            <a:ext cx="967740" cy="979805"/>
          </a:xfrm>
          <a:prstGeom prst="ellipse">
            <a:avLst/>
          </a:prstGeom>
          <a:solidFill>
            <a:srgbClr val="AE97C0"/>
          </a:solidFill>
          <a:ln>
            <a:noFill/>
          </a:ln>
          <a:effectLst/>
        </p:spPr>
        <p:style>
          <a:lnRef idx="1">
            <a:schemeClr val="accent1"/>
          </a:lnRef>
          <a:fillRef idx="3">
            <a:schemeClr val="accent1"/>
          </a:fillRef>
          <a:effectRef idx="2">
            <a:schemeClr val="accent1"/>
          </a:effectRef>
          <a:fontRef idx="minor">
            <a:schemeClr val="lt1"/>
          </a:fontRef>
        </p:style>
        <p:txBody>
          <a:bodyPr anchor="ctr"/>
          <a:p>
            <a:pPr algn="ctr" fontAlgn="auto">
              <a:spcBef>
                <a:spcPct val="0"/>
              </a:spcBef>
              <a:spcAft>
                <a:spcPct val="0"/>
              </a:spcAft>
              <a:buFontTx/>
              <a:buNone/>
              <a:defRPr/>
            </a:pPr>
            <a:endParaRPr lang="en-US">
              <a:solidFill>
                <a:prstClr val="white"/>
              </a:solidFill>
              <a:sym typeface="+mn-ea"/>
            </a:endParaRPr>
          </a:p>
        </p:txBody>
      </p:sp>
      <p:grpSp>
        <p:nvGrpSpPr>
          <p:cNvPr id="11" name="组合 10"/>
          <p:cNvGrpSpPr/>
          <p:nvPr/>
        </p:nvGrpSpPr>
        <p:grpSpPr>
          <a:xfrm>
            <a:off x="977265" y="2182495"/>
            <a:ext cx="304165" cy="335280"/>
            <a:chOff x="5483226" y="5110164"/>
            <a:chExt cx="260350" cy="258763"/>
          </a:xfrm>
          <a:solidFill>
            <a:schemeClr val="bg1"/>
          </a:solidFill>
        </p:grpSpPr>
        <p:sp>
          <p:nvSpPr>
            <p:cNvPr id="5" name="Freeform 368"/>
            <p:cNvSpPr/>
            <p:nvPr/>
          </p:nvSpPr>
          <p:spPr bwMode="auto">
            <a:xfrm>
              <a:off x="5522913" y="5275264"/>
              <a:ext cx="82550" cy="93663"/>
            </a:xfrm>
            <a:custGeom>
              <a:avLst/>
              <a:gdLst>
                <a:gd name="T0" fmla="*/ 0 w 92"/>
                <a:gd name="T1" fmla="*/ 0 h 104"/>
                <a:gd name="T2" fmla="*/ 18 w 92"/>
                <a:gd name="T3" fmla="*/ 24 h 104"/>
                <a:gd name="T4" fmla="*/ 18 w 92"/>
                <a:gd name="T5" fmla="*/ 89 h 104"/>
                <a:gd name="T6" fmla="*/ 33 w 92"/>
                <a:gd name="T7" fmla="*/ 104 h 104"/>
                <a:gd name="T8" fmla="*/ 76 w 92"/>
                <a:gd name="T9" fmla="*/ 104 h 104"/>
                <a:gd name="T10" fmla="*/ 92 w 92"/>
                <a:gd name="T11" fmla="*/ 89 h 104"/>
                <a:gd name="T12" fmla="*/ 74 w 92"/>
                <a:gd name="T13" fmla="*/ 24 h 104"/>
                <a:gd name="T14" fmla="*/ 84 w 92"/>
                <a:gd name="T15" fmla="*/ 9 h 104"/>
                <a:gd name="T16" fmla="*/ 22 w 92"/>
                <a:gd name="T17" fmla="*/ 2 h 104"/>
                <a:gd name="T18" fmla="*/ 0 w 92"/>
                <a:gd name="T19"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04">
                  <a:moveTo>
                    <a:pt x="0" y="0"/>
                  </a:moveTo>
                  <a:cubicBezTo>
                    <a:pt x="18" y="24"/>
                    <a:pt x="18" y="24"/>
                    <a:pt x="18" y="24"/>
                  </a:cubicBezTo>
                  <a:cubicBezTo>
                    <a:pt x="18" y="89"/>
                    <a:pt x="18" y="89"/>
                    <a:pt x="18" y="89"/>
                  </a:cubicBezTo>
                  <a:cubicBezTo>
                    <a:pt x="18" y="97"/>
                    <a:pt x="25" y="104"/>
                    <a:pt x="33" y="104"/>
                  </a:cubicBezTo>
                  <a:cubicBezTo>
                    <a:pt x="76" y="104"/>
                    <a:pt x="76" y="104"/>
                    <a:pt x="76" y="104"/>
                  </a:cubicBezTo>
                  <a:cubicBezTo>
                    <a:pt x="85" y="104"/>
                    <a:pt x="92" y="97"/>
                    <a:pt x="92" y="89"/>
                  </a:cubicBezTo>
                  <a:cubicBezTo>
                    <a:pt x="74" y="24"/>
                    <a:pt x="74" y="24"/>
                    <a:pt x="74" y="24"/>
                  </a:cubicBezTo>
                  <a:cubicBezTo>
                    <a:pt x="84" y="9"/>
                    <a:pt x="84" y="9"/>
                    <a:pt x="84" y="9"/>
                  </a:cubicBezTo>
                  <a:cubicBezTo>
                    <a:pt x="62" y="5"/>
                    <a:pt x="40" y="2"/>
                    <a:pt x="22" y="2"/>
                  </a:cubicBezTo>
                  <a:cubicBezTo>
                    <a:pt x="14" y="2"/>
                    <a:pt x="7" y="1"/>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p>
              <a:pPr fontAlgn="auto">
                <a:spcBef>
                  <a:spcPct val="0"/>
                </a:spcBef>
                <a:spcAft>
                  <a:spcPct val="0"/>
                </a:spcAft>
                <a:buFontTx/>
                <a:buNone/>
                <a:defRPr/>
              </a:pPr>
              <a:endParaRPr lang="zh-CN" altLang="en-US">
                <a:latin typeface="+mn-lt"/>
                <a:ea typeface="+mn-ea"/>
              </a:endParaRPr>
            </a:p>
          </p:txBody>
        </p:sp>
        <p:sp>
          <p:nvSpPr>
            <p:cNvPr id="13" name="Freeform 369"/>
            <p:cNvSpPr/>
            <p:nvPr/>
          </p:nvSpPr>
          <p:spPr bwMode="auto">
            <a:xfrm>
              <a:off x="5564188" y="5110164"/>
              <a:ext cx="179388" cy="196850"/>
            </a:xfrm>
            <a:custGeom>
              <a:avLst/>
              <a:gdLst>
                <a:gd name="T0" fmla="*/ 0 w 198"/>
                <a:gd name="T1" fmla="*/ 160 h 219"/>
                <a:gd name="T2" fmla="*/ 198 w 198"/>
                <a:gd name="T3" fmla="*/ 219 h 219"/>
                <a:gd name="T4" fmla="*/ 198 w 198"/>
                <a:gd name="T5" fmla="*/ 0 h 219"/>
                <a:gd name="T6" fmla="*/ 0 w 198"/>
                <a:gd name="T7" fmla="*/ 59 h 219"/>
                <a:gd name="T8" fmla="*/ 0 w 198"/>
                <a:gd name="T9" fmla="*/ 160 h 219"/>
              </a:gdLst>
              <a:ahLst/>
              <a:cxnLst>
                <a:cxn ang="0">
                  <a:pos x="T0" y="T1"/>
                </a:cxn>
                <a:cxn ang="0">
                  <a:pos x="T2" y="T3"/>
                </a:cxn>
                <a:cxn ang="0">
                  <a:pos x="T4" y="T5"/>
                </a:cxn>
                <a:cxn ang="0">
                  <a:pos x="T6" y="T7"/>
                </a:cxn>
                <a:cxn ang="0">
                  <a:pos x="T8" y="T9"/>
                </a:cxn>
              </a:cxnLst>
              <a:rect l="0" t="0" r="r" b="b"/>
              <a:pathLst>
                <a:path w="198" h="219">
                  <a:moveTo>
                    <a:pt x="0" y="160"/>
                  </a:moveTo>
                  <a:cubicBezTo>
                    <a:pt x="78" y="168"/>
                    <a:pt x="185" y="207"/>
                    <a:pt x="198" y="219"/>
                  </a:cubicBezTo>
                  <a:cubicBezTo>
                    <a:pt x="198" y="0"/>
                    <a:pt x="198" y="0"/>
                    <a:pt x="198" y="0"/>
                  </a:cubicBezTo>
                  <a:cubicBezTo>
                    <a:pt x="182" y="14"/>
                    <a:pt x="77" y="52"/>
                    <a:pt x="0" y="59"/>
                  </a:cubicBezTo>
                  <a:lnTo>
                    <a:pt x="0" y="16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p>
              <a:pPr fontAlgn="auto">
                <a:spcBef>
                  <a:spcPct val="0"/>
                </a:spcBef>
                <a:spcAft>
                  <a:spcPct val="0"/>
                </a:spcAft>
                <a:buFontTx/>
                <a:buNone/>
                <a:defRPr/>
              </a:pPr>
              <a:endParaRPr lang="zh-CN" altLang="en-US">
                <a:latin typeface="+mn-lt"/>
                <a:ea typeface="+mn-ea"/>
              </a:endParaRPr>
            </a:p>
          </p:txBody>
        </p:sp>
        <p:sp>
          <p:nvSpPr>
            <p:cNvPr id="14" name="Freeform 370"/>
            <p:cNvSpPr/>
            <p:nvPr/>
          </p:nvSpPr>
          <p:spPr bwMode="auto">
            <a:xfrm>
              <a:off x="5483226" y="5164139"/>
              <a:ext cx="52388" cy="88900"/>
            </a:xfrm>
            <a:custGeom>
              <a:avLst/>
              <a:gdLst>
                <a:gd name="T0" fmla="*/ 57 w 57"/>
                <a:gd name="T1" fmla="*/ 98 h 98"/>
                <a:gd name="T2" fmla="*/ 57 w 57"/>
                <a:gd name="T3" fmla="*/ 0 h 98"/>
                <a:gd name="T4" fmla="*/ 0 w 57"/>
                <a:gd name="T5" fmla="*/ 49 h 98"/>
                <a:gd name="T6" fmla="*/ 57 w 57"/>
                <a:gd name="T7" fmla="*/ 98 h 98"/>
              </a:gdLst>
              <a:ahLst/>
              <a:cxnLst>
                <a:cxn ang="0">
                  <a:pos x="T0" y="T1"/>
                </a:cxn>
                <a:cxn ang="0">
                  <a:pos x="T2" y="T3"/>
                </a:cxn>
                <a:cxn ang="0">
                  <a:pos x="T4" y="T5"/>
                </a:cxn>
                <a:cxn ang="0">
                  <a:pos x="T6" y="T7"/>
                </a:cxn>
              </a:cxnLst>
              <a:rect l="0" t="0" r="r" b="b"/>
              <a:pathLst>
                <a:path w="57" h="98">
                  <a:moveTo>
                    <a:pt x="57" y="98"/>
                  </a:moveTo>
                  <a:cubicBezTo>
                    <a:pt x="57" y="0"/>
                    <a:pt x="57" y="0"/>
                    <a:pt x="57" y="0"/>
                  </a:cubicBezTo>
                  <a:cubicBezTo>
                    <a:pt x="11" y="3"/>
                    <a:pt x="0" y="31"/>
                    <a:pt x="0" y="49"/>
                  </a:cubicBezTo>
                  <a:cubicBezTo>
                    <a:pt x="0" y="68"/>
                    <a:pt x="10" y="94"/>
                    <a:pt x="57" y="9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p>
              <a:pPr fontAlgn="auto">
                <a:spcBef>
                  <a:spcPct val="0"/>
                </a:spcBef>
                <a:spcAft>
                  <a:spcPct val="0"/>
                </a:spcAft>
                <a:buFontTx/>
                <a:buNone/>
                <a:defRPr/>
              </a:pPr>
              <a:endParaRPr lang="zh-CN" altLang="en-US">
                <a:latin typeface="+mn-lt"/>
                <a:ea typeface="+mn-ea"/>
              </a:endParaRPr>
            </a:p>
          </p:txBody>
        </p:sp>
      </p:grpSp>
      <p:sp>
        <p:nvSpPr>
          <p:cNvPr id="40" name="椭圆 39"/>
          <p:cNvSpPr/>
          <p:nvPr/>
        </p:nvSpPr>
        <p:spPr>
          <a:xfrm>
            <a:off x="645795" y="4516755"/>
            <a:ext cx="982980" cy="956945"/>
          </a:xfrm>
          <a:prstGeom prst="ellipse">
            <a:avLst/>
          </a:prstGeom>
          <a:solidFill>
            <a:srgbClr val="AE97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auto">
              <a:spcBef>
                <a:spcPct val="0"/>
              </a:spcBef>
              <a:spcAft>
                <a:spcPct val="0"/>
              </a:spcAft>
              <a:buFontTx/>
              <a:buNone/>
              <a:defRPr/>
            </a:pPr>
            <a:endParaRPr lang="zh-CN" altLang="en-US">
              <a:solidFill>
                <a:prstClr val="white"/>
              </a:solidFill>
              <a:sym typeface="+mn-ea"/>
            </a:endParaRPr>
          </a:p>
        </p:txBody>
      </p:sp>
      <p:grpSp>
        <p:nvGrpSpPr>
          <p:cNvPr id="39962" name="组合 40"/>
          <p:cNvGrpSpPr/>
          <p:nvPr/>
        </p:nvGrpSpPr>
        <p:grpSpPr>
          <a:xfrm>
            <a:off x="945515" y="4772025"/>
            <a:ext cx="351790" cy="459740"/>
            <a:chOff x="12676296" y="6441374"/>
            <a:chExt cx="193675" cy="258763"/>
          </a:xfrm>
        </p:grpSpPr>
        <p:sp>
          <p:nvSpPr>
            <p:cNvPr id="39963" name="Freeform 347"/>
            <p:cNvSpPr>
              <a:spLocks noEditPoints="1" noChangeArrowheads="1"/>
            </p:cNvSpPr>
            <p:nvPr/>
          </p:nvSpPr>
          <p:spPr bwMode="auto">
            <a:xfrm>
              <a:off x="12676296" y="6441374"/>
              <a:ext cx="193675" cy="258763"/>
            </a:xfrm>
            <a:custGeom>
              <a:avLst/>
              <a:gdLst>
                <a:gd name="T0" fmla="*/ 191 w 214"/>
                <a:gd name="T1" fmla="*/ 20 h 289"/>
                <a:gd name="T2" fmla="*/ 178 w 214"/>
                <a:gd name="T3" fmla="*/ 20 h 289"/>
                <a:gd name="T4" fmla="*/ 178 w 214"/>
                <a:gd name="T5" fmla="*/ 11 h 289"/>
                <a:gd name="T6" fmla="*/ 167 w 214"/>
                <a:gd name="T7" fmla="*/ 0 h 289"/>
                <a:gd name="T8" fmla="*/ 155 w 214"/>
                <a:gd name="T9" fmla="*/ 11 h 289"/>
                <a:gd name="T10" fmla="*/ 155 w 214"/>
                <a:gd name="T11" fmla="*/ 20 h 289"/>
                <a:gd name="T12" fmla="*/ 118 w 214"/>
                <a:gd name="T13" fmla="*/ 20 h 289"/>
                <a:gd name="T14" fmla="*/ 118 w 214"/>
                <a:gd name="T15" fmla="*/ 11 h 289"/>
                <a:gd name="T16" fmla="*/ 107 w 214"/>
                <a:gd name="T17" fmla="*/ 0 h 289"/>
                <a:gd name="T18" fmla="*/ 96 w 214"/>
                <a:gd name="T19" fmla="*/ 11 h 289"/>
                <a:gd name="T20" fmla="*/ 96 w 214"/>
                <a:gd name="T21" fmla="*/ 20 h 289"/>
                <a:gd name="T22" fmla="*/ 59 w 214"/>
                <a:gd name="T23" fmla="*/ 20 h 289"/>
                <a:gd name="T24" fmla="*/ 59 w 214"/>
                <a:gd name="T25" fmla="*/ 11 h 289"/>
                <a:gd name="T26" fmla="*/ 48 w 214"/>
                <a:gd name="T27" fmla="*/ 0 h 289"/>
                <a:gd name="T28" fmla="*/ 36 w 214"/>
                <a:gd name="T29" fmla="*/ 11 h 289"/>
                <a:gd name="T30" fmla="*/ 36 w 214"/>
                <a:gd name="T31" fmla="*/ 20 h 289"/>
                <a:gd name="T32" fmla="*/ 24 w 214"/>
                <a:gd name="T33" fmla="*/ 20 h 289"/>
                <a:gd name="T34" fmla="*/ 0 w 214"/>
                <a:gd name="T35" fmla="*/ 43 h 289"/>
                <a:gd name="T36" fmla="*/ 0 w 214"/>
                <a:gd name="T37" fmla="*/ 266 h 289"/>
                <a:gd name="T38" fmla="*/ 24 w 214"/>
                <a:gd name="T39" fmla="*/ 289 h 289"/>
                <a:gd name="T40" fmla="*/ 191 w 214"/>
                <a:gd name="T41" fmla="*/ 289 h 289"/>
                <a:gd name="T42" fmla="*/ 214 w 214"/>
                <a:gd name="T43" fmla="*/ 266 h 289"/>
                <a:gd name="T44" fmla="*/ 214 w 214"/>
                <a:gd name="T45" fmla="*/ 43 h 289"/>
                <a:gd name="T46" fmla="*/ 191 w 214"/>
                <a:gd name="T47" fmla="*/ 20 h 289"/>
                <a:gd name="T48" fmla="*/ 191 w 214"/>
                <a:gd name="T49" fmla="*/ 264 h 289"/>
                <a:gd name="T50" fmla="*/ 23 w 214"/>
                <a:gd name="T51" fmla="*/ 264 h 289"/>
                <a:gd name="T52" fmla="*/ 23 w 214"/>
                <a:gd name="T53" fmla="*/ 45 h 289"/>
                <a:gd name="T54" fmla="*/ 36 w 214"/>
                <a:gd name="T55" fmla="*/ 45 h 289"/>
                <a:gd name="T56" fmla="*/ 36 w 214"/>
                <a:gd name="T57" fmla="*/ 52 h 289"/>
                <a:gd name="T58" fmla="*/ 48 w 214"/>
                <a:gd name="T59" fmla="*/ 63 h 289"/>
                <a:gd name="T60" fmla="*/ 59 w 214"/>
                <a:gd name="T61" fmla="*/ 52 h 289"/>
                <a:gd name="T62" fmla="*/ 59 w 214"/>
                <a:gd name="T63" fmla="*/ 45 h 289"/>
                <a:gd name="T64" fmla="*/ 96 w 214"/>
                <a:gd name="T65" fmla="*/ 45 h 289"/>
                <a:gd name="T66" fmla="*/ 96 w 214"/>
                <a:gd name="T67" fmla="*/ 52 h 289"/>
                <a:gd name="T68" fmla="*/ 107 w 214"/>
                <a:gd name="T69" fmla="*/ 63 h 289"/>
                <a:gd name="T70" fmla="*/ 118 w 214"/>
                <a:gd name="T71" fmla="*/ 52 h 289"/>
                <a:gd name="T72" fmla="*/ 118 w 214"/>
                <a:gd name="T73" fmla="*/ 45 h 289"/>
                <a:gd name="T74" fmla="*/ 155 w 214"/>
                <a:gd name="T75" fmla="*/ 45 h 289"/>
                <a:gd name="T76" fmla="*/ 155 w 214"/>
                <a:gd name="T77" fmla="*/ 52 h 289"/>
                <a:gd name="T78" fmla="*/ 167 w 214"/>
                <a:gd name="T79" fmla="*/ 63 h 289"/>
                <a:gd name="T80" fmla="*/ 178 w 214"/>
                <a:gd name="T81" fmla="*/ 52 h 289"/>
                <a:gd name="T82" fmla="*/ 178 w 214"/>
                <a:gd name="T83" fmla="*/ 45 h 289"/>
                <a:gd name="T84" fmla="*/ 191 w 214"/>
                <a:gd name="T85" fmla="*/ 45 h 289"/>
                <a:gd name="T86" fmla="*/ 191 w 214"/>
                <a:gd name="T87" fmla="*/ 264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4" h="289">
                  <a:moveTo>
                    <a:pt x="191" y="20"/>
                  </a:moveTo>
                  <a:cubicBezTo>
                    <a:pt x="178" y="20"/>
                    <a:pt x="178" y="20"/>
                    <a:pt x="178" y="20"/>
                  </a:cubicBezTo>
                  <a:cubicBezTo>
                    <a:pt x="178" y="11"/>
                    <a:pt x="178" y="11"/>
                    <a:pt x="178" y="11"/>
                  </a:cubicBezTo>
                  <a:cubicBezTo>
                    <a:pt x="178" y="5"/>
                    <a:pt x="173" y="0"/>
                    <a:pt x="167" y="0"/>
                  </a:cubicBezTo>
                  <a:cubicBezTo>
                    <a:pt x="160" y="0"/>
                    <a:pt x="155" y="5"/>
                    <a:pt x="155" y="11"/>
                  </a:cubicBezTo>
                  <a:cubicBezTo>
                    <a:pt x="155" y="20"/>
                    <a:pt x="155" y="20"/>
                    <a:pt x="155" y="20"/>
                  </a:cubicBezTo>
                  <a:cubicBezTo>
                    <a:pt x="118" y="20"/>
                    <a:pt x="118" y="20"/>
                    <a:pt x="118" y="20"/>
                  </a:cubicBezTo>
                  <a:cubicBezTo>
                    <a:pt x="118" y="11"/>
                    <a:pt x="118" y="11"/>
                    <a:pt x="118" y="11"/>
                  </a:cubicBezTo>
                  <a:cubicBezTo>
                    <a:pt x="118" y="5"/>
                    <a:pt x="113" y="0"/>
                    <a:pt x="107" y="0"/>
                  </a:cubicBezTo>
                  <a:cubicBezTo>
                    <a:pt x="101" y="0"/>
                    <a:pt x="96" y="5"/>
                    <a:pt x="96" y="11"/>
                  </a:cubicBezTo>
                  <a:cubicBezTo>
                    <a:pt x="96" y="20"/>
                    <a:pt x="96" y="20"/>
                    <a:pt x="96" y="20"/>
                  </a:cubicBezTo>
                  <a:cubicBezTo>
                    <a:pt x="59" y="20"/>
                    <a:pt x="59" y="20"/>
                    <a:pt x="59" y="20"/>
                  </a:cubicBezTo>
                  <a:cubicBezTo>
                    <a:pt x="59" y="11"/>
                    <a:pt x="59" y="11"/>
                    <a:pt x="59" y="11"/>
                  </a:cubicBezTo>
                  <a:cubicBezTo>
                    <a:pt x="59" y="5"/>
                    <a:pt x="54" y="0"/>
                    <a:pt x="48" y="0"/>
                  </a:cubicBezTo>
                  <a:cubicBezTo>
                    <a:pt x="41" y="0"/>
                    <a:pt x="36" y="5"/>
                    <a:pt x="36" y="11"/>
                  </a:cubicBezTo>
                  <a:cubicBezTo>
                    <a:pt x="36" y="20"/>
                    <a:pt x="36" y="20"/>
                    <a:pt x="36" y="20"/>
                  </a:cubicBezTo>
                  <a:cubicBezTo>
                    <a:pt x="24" y="20"/>
                    <a:pt x="24" y="20"/>
                    <a:pt x="24" y="20"/>
                  </a:cubicBezTo>
                  <a:cubicBezTo>
                    <a:pt x="11" y="20"/>
                    <a:pt x="0" y="30"/>
                    <a:pt x="0" y="43"/>
                  </a:cubicBezTo>
                  <a:cubicBezTo>
                    <a:pt x="0" y="266"/>
                    <a:pt x="0" y="266"/>
                    <a:pt x="0" y="266"/>
                  </a:cubicBezTo>
                  <a:cubicBezTo>
                    <a:pt x="0" y="278"/>
                    <a:pt x="11" y="289"/>
                    <a:pt x="24" y="289"/>
                  </a:cubicBezTo>
                  <a:cubicBezTo>
                    <a:pt x="191" y="289"/>
                    <a:pt x="191" y="289"/>
                    <a:pt x="191" y="289"/>
                  </a:cubicBezTo>
                  <a:cubicBezTo>
                    <a:pt x="204" y="289"/>
                    <a:pt x="214" y="278"/>
                    <a:pt x="214" y="266"/>
                  </a:cubicBezTo>
                  <a:cubicBezTo>
                    <a:pt x="214" y="43"/>
                    <a:pt x="214" y="43"/>
                    <a:pt x="214" y="43"/>
                  </a:cubicBezTo>
                  <a:cubicBezTo>
                    <a:pt x="214" y="30"/>
                    <a:pt x="204" y="20"/>
                    <a:pt x="191" y="20"/>
                  </a:cubicBezTo>
                  <a:close/>
                  <a:moveTo>
                    <a:pt x="191" y="264"/>
                  </a:moveTo>
                  <a:cubicBezTo>
                    <a:pt x="23" y="264"/>
                    <a:pt x="23" y="264"/>
                    <a:pt x="23" y="264"/>
                  </a:cubicBezTo>
                  <a:cubicBezTo>
                    <a:pt x="23" y="45"/>
                    <a:pt x="23" y="45"/>
                    <a:pt x="23" y="45"/>
                  </a:cubicBezTo>
                  <a:cubicBezTo>
                    <a:pt x="36" y="45"/>
                    <a:pt x="36" y="45"/>
                    <a:pt x="36" y="45"/>
                  </a:cubicBezTo>
                  <a:cubicBezTo>
                    <a:pt x="36" y="52"/>
                    <a:pt x="36" y="52"/>
                    <a:pt x="36" y="52"/>
                  </a:cubicBezTo>
                  <a:cubicBezTo>
                    <a:pt x="36" y="58"/>
                    <a:pt x="41" y="63"/>
                    <a:pt x="48" y="63"/>
                  </a:cubicBezTo>
                  <a:cubicBezTo>
                    <a:pt x="54" y="63"/>
                    <a:pt x="59" y="58"/>
                    <a:pt x="59" y="52"/>
                  </a:cubicBezTo>
                  <a:cubicBezTo>
                    <a:pt x="59" y="45"/>
                    <a:pt x="59" y="45"/>
                    <a:pt x="59" y="45"/>
                  </a:cubicBezTo>
                  <a:cubicBezTo>
                    <a:pt x="96" y="45"/>
                    <a:pt x="96" y="45"/>
                    <a:pt x="96" y="45"/>
                  </a:cubicBezTo>
                  <a:cubicBezTo>
                    <a:pt x="96" y="52"/>
                    <a:pt x="96" y="52"/>
                    <a:pt x="96" y="52"/>
                  </a:cubicBezTo>
                  <a:cubicBezTo>
                    <a:pt x="96" y="58"/>
                    <a:pt x="101" y="63"/>
                    <a:pt x="107" y="63"/>
                  </a:cubicBezTo>
                  <a:cubicBezTo>
                    <a:pt x="113" y="63"/>
                    <a:pt x="118" y="58"/>
                    <a:pt x="118" y="52"/>
                  </a:cubicBezTo>
                  <a:cubicBezTo>
                    <a:pt x="118" y="45"/>
                    <a:pt x="118" y="45"/>
                    <a:pt x="118" y="45"/>
                  </a:cubicBezTo>
                  <a:cubicBezTo>
                    <a:pt x="155" y="45"/>
                    <a:pt x="155" y="45"/>
                    <a:pt x="155" y="45"/>
                  </a:cubicBezTo>
                  <a:cubicBezTo>
                    <a:pt x="155" y="52"/>
                    <a:pt x="155" y="52"/>
                    <a:pt x="155" y="52"/>
                  </a:cubicBezTo>
                  <a:cubicBezTo>
                    <a:pt x="155" y="58"/>
                    <a:pt x="160" y="63"/>
                    <a:pt x="167" y="63"/>
                  </a:cubicBezTo>
                  <a:cubicBezTo>
                    <a:pt x="173" y="63"/>
                    <a:pt x="178" y="58"/>
                    <a:pt x="178" y="52"/>
                  </a:cubicBezTo>
                  <a:cubicBezTo>
                    <a:pt x="178" y="45"/>
                    <a:pt x="178" y="45"/>
                    <a:pt x="178" y="45"/>
                  </a:cubicBezTo>
                  <a:cubicBezTo>
                    <a:pt x="191" y="45"/>
                    <a:pt x="191" y="45"/>
                    <a:pt x="191" y="45"/>
                  </a:cubicBezTo>
                  <a:lnTo>
                    <a:pt x="191" y="264"/>
                  </a:ln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a:lstStyle>
              <a:lvl1pPr eaLnBrk="0" hangingPunct="0">
                <a:defRPr>
                  <a:solidFill>
                    <a:schemeClr val="tx1"/>
                  </a:solidFill>
                  <a:latin typeface="Calibri" panose="020F0502020204030204" charset="0"/>
                  <a:ea typeface="宋体" panose="02010600030101010101" pitchFamily="2" charset="-122"/>
                </a:defRPr>
              </a:lvl1pPr>
              <a:lvl2pPr eaLnBrk="0" hangingPunct="0">
                <a:defRPr>
                  <a:solidFill>
                    <a:schemeClr val="tx1"/>
                  </a:solidFill>
                  <a:latin typeface="Calibri" panose="020F0502020204030204" charset="0"/>
                  <a:ea typeface="宋体" panose="02010600030101010101" pitchFamily="2" charset="-122"/>
                </a:defRPr>
              </a:lvl2pPr>
              <a:lvl3pPr eaLnBrk="0" hangingPunct="0">
                <a:defRPr>
                  <a:solidFill>
                    <a:schemeClr val="tx1"/>
                  </a:solidFill>
                  <a:latin typeface="Calibri" panose="020F0502020204030204" charset="0"/>
                  <a:ea typeface="宋体" panose="02010600030101010101" pitchFamily="2" charset="-122"/>
                </a:defRPr>
              </a:lvl3pPr>
              <a:lvl4pPr eaLnBrk="0" hangingPunct="0">
                <a:defRPr>
                  <a:solidFill>
                    <a:schemeClr val="tx1"/>
                  </a:solidFill>
                  <a:latin typeface="Calibri" panose="020F0502020204030204" charset="0"/>
                  <a:ea typeface="宋体" panose="02010600030101010101" pitchFamily="2" charset="-122"/>
                </a:defRPr>
              </a:lvl4pPr>
              <a:lvl5pPr eaLnBrk="0" hangingPunct="0">
                <a:defRPr>
                  <a:solidFill>
                    <a:schemeClr val="tx1"/>
                  </a:solidFill>
                  <a:latin typeface="Calibri" panose="020F050202020403020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endParaRPr lang="zh-CN" altLang="en-US"/>
            </a:p>
          </p:txBody>
        </p:sp>
        <p:sp>
          <p:nvSpPr>
            <p:cNvPr id="39964" name="Rectangle 348"/>
            <p:cNvSpPr>
              <a:spLocks noChangeArrowheads="1"/>
            </p:cNvSpPr>
            <p:nvPr/>
          </p:nvSpPr>
          <p:spPr bwMode="auto">
            <a:xfrm>
              <a:off x="12719159" y="6523924"/>
              <a:ext cx="107950" cy="1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charset="0"/>
                  <a:ea typeface="宋体" panose="02010600030101010101" pitchFamily="2" charset="-122"/>
                </a:defRPr>
              </a:lvl1pPr>
              <a:lvl2pPr eaLnBrk="0" hangingPunct="0">
                <a:defRPr>
                  <a:solidFill>
                    <a:schemeClr val="tx1"/>
                  </a:solidFill>
                  <a:latin typeface="Calibri" panose="020F0502020204030204" charset="0"/>
                  <a:ea typeface="宋体" panose="02010600030101010101" pitchFamily="2" charset="-122"/>
                </a:defRPr>
              </a:lvl2pPr>
              <a:lvl3pPr eaLnBrk="0" hangingPunct="0">
                <a:defRPr>
                  <a:solidFill>
                    <a:schemeClr val="tx1"/>
                  </a:solidFill>
                  <a:latin typeface="Calibri" panose="020F0502020204030204" charset="0"/>
                  <a:ea typeface="宋体" panose="02010600030101010101" pitchFamily="2" charset="-122"/>
                </a:defRPr>
              </a:lvl3pPr>
              <a:lvl4pPr eaLnBrk="0" hangingPunct="0">
                <a:defRPr>
                  <a:solidFill>
                    <a:schemeClr val="tx1"/>
                  </a:solidFill>
                  <a:latin typeface="Calibri" panose="020F0502020204030204" charset="0"/>
                  <a:ea typeface="宋体" panose="02010600030101010101" pitchFamily="2" charset="-122"/>
                </a:defRPr>
              </a:lvl4pPr>
              <a:lvl5pPr eaLnBrk="0" hangingPunct="0">
                <a:defRPr>
                  <a:solidFill>
                    <a:schemeClr val="tx1"/>
                  </a:solidFill>
                  <a:latin typeface="Calibri" panose="020F050202020403020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endParaRPr lang="zh-CN" altLang="en-US">
                <a:solidFill>
                  <a:srgbClr val="000000"/>
                </a:solidFill>
              </a:endParaRPr>
            </a:p>
          </p:txBody>
        </p:sp>
        <p:sp>
          <p:nvSpPr>
            <p:cNvPr id="39965" name="Rectangle 349"/>
            <p:cNvSpPr>
              <a:spLocks noChangeArrowheads="1"/>
            </p:cNvSpPr>
            <p:nvPr/>
          </p:nvSpPr>
          <p:spPr bwMode="auto">
            <a:xfrm>
              <a:off x="12719159" y="6560436"/>
              <a:ext cx="107950" cy="1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charset="0"/>
                  <a:ea typeface="宋体" panose="02010600030101010101" pitchFamily="2" charset="-122"/>
                </a:defRPr>
              </a:lvl1pPr>
              <a:lvl2pPr eaLnBrk="0" hangingPunct="0">
                <a:defRPr>
                  <a:solidFill>
                    <a:schemeClr val="tx1"/>
                  </a:solidFill>
                  <a:latin typeface="Calibri" panose="020F0502020204030204" charset="0"/>
                  <a:ea typeface="宋体" panose="02010600030101010101" pitchFamily="2" charset="-122"/>
                </a:defRPr>
              </a:lvl2pPr>
              <a:lvl3pPr eaLnBrk="0" hangingPunct="0">
                <a:defRPr>
                  <a:solidFill>
                    <a:schemeClr val="tx1"/>
                  </a:solidFill>
                  <a:latin typeface="Calibri" panose="020F0502020204030204" charset="0"/>
                  <a:ea typeface="宋体" panose="02010600030101010101" pitchFamily="2" charset="-122"/>
                </a:defRPr>
              </a:lvl3pPr>
              <a:lvl4pPr eaLnBrk="0" hangingPunct="0">
                <a:defRPr>
                  <a:solidFill>
                    <a:schemeClr val="tx1"/>
                  </a:solidFill>
                  <a:latin typeface="Calibri" panose="020F0502020204030204" charset="0"/>
                  <a:ea typeface="宋体" panose="02010600030101010101" pitchFamily="2" charset="-122"/>
                </a:defRPr>
              </a:lvl4pPr>
              <a:lvl5pPr eaLnBrk="0" hangingPunct="0">
                <a:defRPr>
                  <a:solidFill>
                    <a:schemeClr val="tx1"/>
                  </a:solidFill>
                  <a:latin typeface="Calibri" panose="020F050202020403020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endParaRPr lang="zh-CN" altLang="en-US">
                <a:solidFill>
                  <a:srgbClr val="000000"/>
                </a:solidFill>
              </a:endParaRPr>
            </a:p>
          </p:txBody>
        </p:sp>
        <p:sp>
          <p:nvSpPr>
            <p:cNvPr id="39966" name="Rectangle 350"/>
            <p:cNvSpPr>
              <a:spLocks noChangeArrowheads="1"/>
            </p:cNvSpPr>
            <p:nvPr/>
          </p:nvSpPr>
          <p:spPr bwMode="auto">
            <a:xfrm>
              <a:off x="12719159" y="6596949"/>
              <a:ext cx="107950" cy="1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charset="0"/>
                  <a:ea typeface="宋体" panose="02010600030101010101" pitchFamily="2" charset="-122"/>
                </a:defRPr>
              </a:lvl1pPr>
              <a:lvl2pPr eaLnBrk="0" hangingPunct="0">
                <a:defRPr>
                  <a:solidFill>
                    <a:schemeClr val="tx1"/>
                  </a:solidFill>
                  <a:latin typeface="Calibri" panose="020F0502020204030204" charset="0"/>
                  <a:ea typeface="宋体" panose="02010600030101010101" pitchFamily="2" charset="-122"/>
                </a:defRPr>
              </a:lvl2pPr>
              <a:lvl3pPr eaLnBrk="0" hangingPunct="0">
                <a:defRPr>
                  <a:solidFill>
                    <a:schemeClr val="tx1"/>
                  </a:solidFill>
                  <a:latin typeface="Calibri" panose="020F0502020204030204" charset="0"/>
                  <a:ea typeface="宋体" panose="02010600030101010101" pitchFamily="2" charset="-122"/>
                </a:defRPr>
              </a:lvl3pPr>
              <a:lvl4pPr eaLnBrk="0" hangingPunct="0">
                <a:defRPr>
                  <a:solidFill>
                    <a:schemeClr val="tx1"/>
                  </a:solidFill>
                  <a:latin typeface="Calibri" panose="020F0502020204030204" charset="0"/>
                  <a:ea typeface="宋体" panose="02010600030101010101" pitchFamily="2" charset="-122"/>
                </a:defRPr>
              </a:lvl4pPr>
              <a:lvl5pPr eaLnBrk="0" hangingPunct="0">
                <a:defRPr>
                  <a:solidFill>
                    <a:schemeClr val="tx1"/>
                  </a:solidFill>
                  <a:latin typeface="Calibri" panose="020F050202020403020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endParaRPr lang="zh-CN" altLang="en-US">
                <a:solidFill>
                  <a:srgbClr val="000000"/>
                </a:solidFill>
              </a:endParaRPr>
            </a:p>
          </p:txBody>
        </p:sp>
        <p:sp>
          <p:nvSpPr>
            <p:cNvPr id="39967" name="Rectangle 351"/>
            <p:cNvSpPr>
              <a:spLocks noChangeArrowheads="1"/>
            </p:cNvSpPr>
            <p:nvPr/>
          </p:nvSpPr>
          <p:spPr bwMode="auto">
            <a:xfrm>
              <a:off x="12719159" y="6633461"/>
              <a:ext cx="107950" cy="15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charset="0"/>
                  <a:ea typeface="宋体" panose="02010600030101010101" pitchFamily="2" charset="-122"/>
                </a:defRPr>
              </a:lvl1pPr>
              <a:lvl2pPr eaLnBrk="0" hangingPunct="0">
                <a:defRPr>
                  <a:solidFill>
                    <a:schemeClr val="tx1"/>
                  </a:solidFill>
                  <a:latin typeface="Calibri" panose="020F0502020204030204" charset="0"/>
                  <a:ea typeface="宋体" panose="02010600030101010101" pitchFamily="2" charset="-122"/>
                </a:defRPr>
              </a:lvl2pPr>
              <a:lvl3pPr eaLnBrk="0" hangingPunct="0">
                <a:defRPr>
                  <a:solidFill>
                    <a:schemeClr val="tx1"/>
                  </a:solidFill>
                  <a:latin typeface="Calibri" panose="020F0502020204030204" charset="0"/>
                  <a:ea typeface="宋体" panose="02010600030101010101" pitchFamily="2" charset="-122"/>
                </a:defRPr>
              </a:lvl3pPr>
              <a:lvl4pPr eaLnBrk="0" hangingPunct="0">
                <a:defRPr>
                  <a:solidFill>
                    <a:schemeClr val="tx1"/>
                  </a:solidFill>
                  <a:latin typeface="Calibri" panose="020F0502020204030204" charset="0"/>
                  <a:ea typeface="宋体" panose="02010600030101010101" pitchFamily="2" charset="-122"/>
                </a:defRPr>
              </a:lvl4pPr>
              <a:lvl5pPr eaLnBrk="0" hangingPunct="0">
                <a:defRPr>
                  <a:solidFill>
                    <a:schemeClr val="tx1"/>
                  </a:solidFill>
                  <a:latin typeface="Calibri" panose="020F0502020204030204" charset="0"/>
                  <a:ea typeface="宋体" panose="02010600030101010101" pitchFamily="2" charset="-122"/>
                </a:defRPr>
              </a:lvl5pPr>
              <a:lvl6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6pPr>
              <a:lvl7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7pPr>
              <a:lvl8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8pPr>
              <a:lvl9pPr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宋体" panose="02010600030101010101" pitchFamily="2" charset="-122"/>
                </a:defRPr>
              </a:lvl9pPr>
            </a:lstStyle>
            <a:p>
              <a:pPr eaLnBrk="1" hangingPunct="1"/>
              <a:endParaRPr lang="zh-CN" altLang="en-US">
                <a:solidFill>
                  <a:srgbClr val="000000"/>
                </a:solidFill>
              </a:endParaRPr>
            </a:p>
          </p:txBody>
        </p:sp>
      </p:grp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71" name="图片 12"/>
          <p:cNvPicPr>
            <a:picLocks noChangeAspect="1"/>
          </p:cNvPicPr>
          <p:nvPr/>
        </p:nvPicPr>
        <p:blipFill>
          <a:blip r:embed="rId1"/>
          <a:stretch>
            <a:fillRect/>
          </a:stretch>
        </p:blipFill>
        <p:spPr>
          <a:xfrm>
            <a:off x="6335713" y="5210175"/>
            <a:ext cx="5865812" cy="1657350"/>
          </a:xfrm>
          <a:prstGeom prst="rect">
            <a:avLst/>
          </a:prstGeom>
          <a:noFill/>
          <a:ln w="9525">
            <a:noFill/>
          </a:ln>
        </p:spPr>
      </p:pic>
      <p:sp>
        <p:nvSpPr>
          <p:cNvPr id="7192" name="文本框 39"/>
          <p:cNvSpPr txBox="1"/>
          <p:nvPr/>
        </p:nvSpPr>
        <p:spPr>
          <a:xfrm>
            <a:off x="2342515" y="1443990"/>
            <a:ext cx="4730115" cy="3107690"/>
          </a:xfrm>
          <a:prstGeom prst="rect">
            <a:avLst/>
          </a:prstGeom>
          <a:noFill/>
          <a:ln w="9525">
            <a:noFill/>
          </a:ln>
        </p:spPr>
        <p:txBody>
          <a:bodyPr wrap="square" anchor="t" anchorCtr="0">
            <a:spAutoFit/>
          </a:bodyPr>
          <a:p>
            <a:pPr algn="l"/>
            <a:r>
              <a:rPr lang="zh-CN" altLang="en-US" sz="2800" b="1" dirty="0">
                <a:solidFill>
                  <a:srgbClr val="4B649F"/>
                </a:solidFill>
                <a:latin typeface="+mn-ea"/>
                <a:ea typeface="+mn-ea"/>
                <a:cs typeface="+mn-ea"/>
                <a:sym typeface="+mn-ea"/>
              </a:rPr>
              <a:t>第</a:t>
            </a:r>
            <a:r>
              <a:rPr lang="zh-CN" altLang="en-US" sz="2800" b="1" dirty="0">
                <a:solidFill>
                  <a:srgbClr val="4B649F"/>
                </a:solidFill>
                <a:latin typeface="+mn-ea"/>
                <a:ea typeface="+mn-ea"/>
                <a:cs typeface="+mn-ea"/>
                <a:sym typeface="+mn-ea"/>
              </a:rPr>
              <a:t>一部分</a:t>
            </a:r>
            <a:r>
              <a:rPr lang="en-US" altLang="zh-CN" sz="2800" b="1" dirty="0">
                <a:solidFill>
                  <a:srgbClr val="4B649F"/>
                </a:solidFill>
                <a:latin typeface="+mn-ea"/>
                <a:ea typeface="+mn-ea"/>
                <a:cs typeface="+mn-ea"/>
                <a:sym typeface="+mn-ea"/>
              </a:rPr>
              <a:t>        </a:t>
            </a:r>
            <a:r>
              <a:rPr lang="zh-CN" altLang="en-US" sz="2800" b="1" dirty="0">
                <a:solidFill>
                  <a:srgbClr val="4B649F"/>
                </a:solidFill>
                <a:latin typeface="+mn-ea"/>
                <a:ea typeface="+mn-ea"/>
                <a:cs typeface="+mn-ea"/>
                <a:sym typeface="+mn-ea"/>
              </a:rPr>
              <a:t>时间安排</a:t>
            </a:r>
            <a:endParaRPr lang="zh-CN" altLang="en-US" sz="2800" b="1" dirty="0">
              <a:solidFill>
                <a:srgbClr val="4B649F"/>
              </a:solidFill>
              <a:latin typeface="+mn-ea"/>
              <a:ea typeface="+mn-ea"/>
              <a:cs typeface="+mn-ea"/>
              <a:sym typeface="+mn-ea"/>
            </a:endParaRPr>
          </a:p>
          <a:p>
            <a:pPr algn="l"/>
            <a:endParaRPr lang="zh-CN" altLang="en-US" sz="2800" b="1" dirty="0">
              <a:solidFill>
                <a:srgbClr val="4B649F"/>
              </a:solidFill>
              <a:latin typeface="+mn-ea"/>
              <a:ea typeface="+mn-ea"/>
              <a:cs typeface="+mn-ea"/>
              <a:sym typeface="+mn-ea"/>
            </a:endParaRPr>
          </a:p>
          <a:p>
            <a:pPr algn="l"/>
            <a:r>
              <a:rPr lang="zh-CN" altLang="en-US" sz="2800" b="1" dirty="0">
                <a:solidFill>
                  <a:srgbClr val="4B649F"/>
                </a:solidFill>
                <a:latin typeface="+mn-ea"/>
                <a:ea typeface="+mn-ea"/>
                <a:cs typeface="+mn-ea"/>
                <a:sym typeface="+mn-ea"/>
              </a:rPr>
              <a:t>第</a:t>
            </a:r>
            <a:r>
              <a:rPr lang="zh-CN" altLang="en-US" sz="2800" b="1" dirty="0">
                <a:solidFill>
                  <a:srgbClr val="4B649F"/>
                </a:solidFill>
                <a:latin typeface="+mn-ea"/>
                <a:ea typeface="+mn-ea"/>
                <a:cs typeface="+mn-ea"/>
                <a:sym typeface="+mn-ea"/>
              </a:rPr>
              <a:t>二部分</a:t>
            </a:r>
            <a:r>
              <a:rPr lang="en-US" altLang="zh-CN" sz="2800" b="1" dirty="0">
                <a:solidFill>
                  <a:srgbClr val="4B649F"/>
                </a:solidFill>
                <a:latin typeface="+mn-ea"/>
                <a:ea typeface="+mn-ea"/>
                <a:cs typeface="+mn-ea"/>
                <a:sym typeface="+mn-ea"/>
              </a:rPr>
              <a:t>        </a:t>
            </a:r>
            <a:r>
              <a:rPr lang="zh-CN" altLang="en-US" sz="2800" b="1" dirty="0">
                <a:solidFill>
                  <a:srgbClr val="4B649F"/>
                </a:solidFill>
                <a:latin typeface="+mn-ea"/>
                <a:ea typeface="+mn-ea"/>
                <a:cs typeface="+mn-ea"/>
                <a:sym typeface="+mn-ea"/>
              </a:rPr>
              <a:t>统计原则</a:t>
            </a:r>
            <a:endParaRPr lang="zh-CN" altLang="en-US" sz="2800" b="1" dirty="0">
              <a:solidFill>
                <a:srgbClr val="4B649F"/>
              </a:solidFill>
              <a:latin typeface="+mn-ea"/>
              <a:ea typeface="+mn-ea"/>
              <a:cs typeface="+mn-ea"/>
              <a:sym typeface="+mn-ea"/>
            </a:endParaRPr>
          </a:p>
          <a:p>
            <a:pPr algn="l"/>
            <a:endParaRPr lang="zh-CN" altLang="en-US" sz="2800" b="1" dirty="0">
              <a:solidFill>
                <a:srgbClr val="4B649F"/>
              </a:solidFill>
              <a:latin typeface="+mn-ea"/>
              <a:ea typeface="+mn-ea"/>
              <a:cs typeface="+mn-ea"/>
              <a:sym typeface="+mn-ea"/>
            </a:endParaRPr>
          </a:p>
          <a:p>
            <a:pPr algn="l"/>
            <a:r>
              <a:rPr lang="zh-CN" altLang="en-US" sz="2800" b="1" dirty="0">
                <a:solidFill>
                  <a:srgbClr val="4B649F"/>
                </a:solidFill>
                <a:latin typeface="+mn-ea"/>
                <a:ea typeface="+mn-ea"/>
                <a:cs typeface="+mn-ea"/>
                <a:sym typeface="+mn-ea"/>
              </a:rPr>
              <a:t>第</a:t>
            </a:r>
            <a:r>
              <a:rPr lang="zh-CN" altLang="en-US" sz="2800" b="1" dirty="0">
                <a:solidFill>
                  <a:srgbClr val="4B649F"/>
                </a:solidFill>
                <a:latin typeface="+mn-ea"/>
                <a:ea typeface="+mn-ea"/>
                <a:cs typeface="+mn-ea"/>
                <a:sym typeface="+mn-ea"/>
              </a:rPr>
              <a:t>三部分</a:t>
            </a:r>
            <a:r>
              <a:rPr lang="en-US" altLang="zh-CN" sz="2800" b="1" dirty="0">
                <a:solidFill>
                  <a:srgbClr val="4B649F"/>
                </a:solidFill>
                <a:latin typeface="+mn-ea"/>
                <a:ea typeface="+mn-ea"/>
                <a:cs typeface="+mn-ea"/>
                <a:sym typeface="+mn-ea"/>
              </a:rPr>
              <a:t>        </a:t>
            </a:r>
            <a:r>
              <a:rPr lang="zh-CN" altLang="en-US" sz="2800" b="1" dirty="0">
                <a:solidFill>
                  <a:srgbClr val="4B649F"/>
                </a:solidFill>
                <a:latin typeface="+mn-ea"/>
                <a:ea typeface="+mn-ea"/>
                <a:cs typeface="+mn-ea"/>
                <a:sym typeface="+mn-ea"/>
              </a:rPr>
              <a:t>指标解释</a:t>
            </a:r>
            <a:endParaRPr lang="zh-CN" altLang="en-US" sz="2800" b="1" dirty="0">
              <a:solidFill>
                <a:srgbClr val="4B649F"/>
              </a:solidFill>
              <a:latin typeface="+mn-ea"/>
              <a:ea typeface="+mn-ea"/>
              <a:cs typeface="+mn-ea"/>
              <a:sym typeface="+mn-ea"/>
            </a:endParaRPr>
          </a:p>
          <a:p>
            <a:pPr algn="l"/>
            <a:endParaRPr lang="zh-CN" altLang="en-US" sz="2800" b="1" dirty="0">
              <a:solidFill>
                <a:srgbClr val="4B649F"/>
              </a:solidFill>
              <a:latin typeface="+mn-ea"/>
              <a:ea typeface="+mn-ea"/>
              <a:cs typeface="+mn-ea"/>
              <a:sym typeface="+mn-ea"/>
            </a:endParaRPr>
          </a:p>
          <a:p>
            <a:pPr algn="l"/>
            <a:r>
              <a:rPr lang="zh-CN" altLang="en-US" sz="2800" b="1" dirty="0">
                <a:solidFill>
                  <a:srgbClr val="4B649F"/>
                </a:solidFill>
                <a:latin typeface="+mn-ea"/>
                <a:ea typeface="+mn-ea"/>
                <a:cs typeface="+mn-ea"/>
                <a:sym typeface="+mn-ea"/>
              </a:rPr>
              <a:t>第</a:t>
            </a:r>
            <a:r>
              <a:rPr lang="zh-CN" altLang="en-US" sz="2800" b="1" dirty="0">
                <a:solidFill>
                  <a:srgbClr val="4B649F"/>
                </a:solidFill>
                <a:latin typeface="+mn-ea"/>
                <a:ea typeface="+mn-ea"/>
                <a:cs typeface="+mn-ea"/>
                <a:sym typeface="+mn-ea"/>
              </a:rPr>
              <a:t>四部分</a:t>
            </a:r>
            <a:r>
              <a:rPr lang="en-US" altLang="zh-CN" sz="2800" b="1" dirty="0">
                <a:solidFill>
                  <a:srgbClr val="4B649F"/>
                </a:solidFill>
                <a:latin typeface="+mn-ea"/>
                <a:ea typeface="+mn-ea"/>
                <a:cs typeface="+mn-ea"/>
                <a:sym typeface="+mn-ea"/>
              </a:rPr>
              <a:t>        </a:t>
            </a:r>
            <a:r>
              <a:rPr lang="zh-CN" altLang="en-US" sz="2800" b="1" dirty="0">
                <a:solidFill>
                  <a:srgbClr val="4B649F"/>
                </a:solidFill>
                <a:latin typeface="+mn-ea"/>
                <a:ea typeface="+mn-ea"/>
                <a:cs typeface="+mn-ea"/>
                <a:sym typeface="+mn-ea"/>
              </a:rPr>
              <a:t>工作要求</a:t>
            </a:r>
            <a:r>
              <a:rPr lang="en-US" altLang="zh-CN" sz="2800" b="1" dirty="0">
                <a:solidFill>
                  <a:srgbClr val="4B649F"/>
                </a:solidFill>
                <a:latin typeface="+mn-ea"/>
                <a:ea typeface="+mn-ea"/>
                <a:cs typeface="+mn-ea"/>
                <a:sym typeface="+mn-ea"/>
              </a:rPr>
              <a:t> </a:t>
            </a:r>
            <a:endParaRPr lang="zh-CN" altLang="en-US" sz="2400" b="1" dirty="0">
              <a:solidFill>
                <a:srgbClr val="4B649F"/>
              </a:solidFill>
              <a:sym typeface="+mn-ea"/>
            </a:endParaRPr>
          </a:p>
        </p:txBody>
      </p:sp>
      <p:cxnSp>
        <p:nvCxnSpPr>
          <p:cNvPr id="6" name="直接连接符 5"/>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从业人员及</a:t>
            </a:r>
            <a:r>
              <a:rPr lang="zh-CN" altLang="en-US" sz="2800">
                <a:solidFill>
                  <a:schemeClr val="accent6"/>
                </a:solidFill>
              </a:rPr>
              <a:t>工资总额</a:t>
            </a:r>
            <a:endParaRPr lang="zh-CN" altLang="en-US" sz="2800">
              <a:solidFill>
                <a:schemeClr val="accent6"/>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167130" y="1184275"/>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768951" y="1311593"/>
            <a:ext cx="14020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16"/>
          <p:cNvSpPr txBox="1"/>
          <p:nvPr/>
        </p:nvSpPr>
        <p:spPr>
          <a:xfrm>
            <a:off x="6475571" y="1905318"/>
            <a:ext cx="232537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按职业类型分类</a:t>
            </a:r>
            <a:endParaRPr lang="zh-CN" altLang="en-US" sz="2400" b="1" dirty="0">
              <a:solidFill>
                <a:schemeClr val="bg1"/>
              </a:solidFill>
              <a:latin typeface="Arial" panose="020B0604020202020204" pitchFamily="34" charset="0"/>
              <a:ea typeface="微软雅黑" panose="020B0503020204020204" pitchFamily="34" charset="-122"/>
            </a:endParaRPr>
          </a:p>
        </p:txBody>
      </p:sp>
      <p:sp>
        <p:nvSpPr>
          <p:cNvPr id="4" name="文本框 3"/>
          <p:cNvSpPr txBox="1"/>
          <p:nvPr/>
        </p:nvSpPr>
        <p:spPr>
          <a:xfrm>
            <a:off x="1270635" y="1905635"/>
            <a:ext cx="9845675" cy="4615815"/>
          </a:xfrm>
          <a:prstGeom prst="rect">
            <a:avLst/>
          </a:prstGeom>
          <a:noFill/>
        </p:spPr>
        <p:txBody>
          <a:bodyPr wrap="square" rtlCol="0">
            <a:spAutoFit/>
          </a:bodyPr>
          <a:p>
            <a:pPr marL="493395" marR="0" indent="-457200"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不包括：</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defTabSz="914400">
              <a:lnSpc>
                <a:spcPct val="150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离开本单位仍保留劳动关系，并定期领取生活费的人员；</a:t>
            </a:r>
            <a:b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b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在本单位实习的各类在校学生；</a:t>
            </a:r>
            <a:b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b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本单位因</a:t>
            </a:r>
            <a:r>
              <a:rPr lang="zh-CN" altLang="en-US" sz="2800" noProof="1" dirty="0" smtClean="0">
                <a:solidFill>
                  <a:srgbClr val="FF0000"/>
                </a:solidFill>
                <a:latin typeface="微软雅黑" panose="020B0503020204020204" pitchFamily="34" charset="-122"/>
                <a:ea typeface="微软雅黑" panose="020B0503020204020204" pitchFamily="34" charset="-122"/>
                <a:cs typeface="+mn-cs"/>
                <a:sym typeface="+mn-ea"/>
              </a:rPr>
              <a:t>劳务外包</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而使用的人员；</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defTabSz="914400">
              <a:lnSpc>
                <a:spcPct val="150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志愿者；</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defTabSz="914400">
              <a:lnSpc>
                <a:spcPct val="150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内退人员；</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defTabSz="914400">
              <a:lnSpc>
                <a:spcPct val="150000"/>
              </a:lnSpc>
              <a:spcBef>
                <a:spcPts val="0"/>
              </a:spcBef>
              <a:buClrTx/>
              <a:buSzPct val="85000"/>
              <a:buFont typeface="Wingdings" panose="05000000000000000000" charset="0"/>
              <a:defRPr/>
            </a:pPr>
            <a:r>
              <a:rPr lang="en-US" altLang="zh-CN" sz="2800" noProof="1" dirty="0" smtClean="0">
                <a:solidFill>
                  <a:srgbClr val="336699"/>
                </a:solidFill>
                <a:latin typeface="微软雅黑" panose="020B0503020204020204" pitchFamily="34" charset="-122"/>
                <a:ea typeface="微软雅黑" panose="020B0503020204020204" pitchFamily="34" charset="-122"/>
                <a:cs typeface="+mn-cs"/>
                <a:sym typeface="+mn-ea"/>
              </a:rPr>
              <a:t>   </a:t>
            </a:r>
            <a:r>
              <a:rPr lang="zh-CN" altLang="en-US" sz="2800" noProof="1" dirty="0" smtClean="0">
                <a:solidFill>
                  <a:srgbClr val="FF0000"/>
                </a:solidFill>
                <a:latin typeface="微软雅黑" panose="020B0503020204020204" pitchFamily="34" charset="-122"/>
                <a:ea typeface="微软雅黑" panose="020B0503020204020204" pitchFamily="34" charset="-122"/>
                <a:cs typeface="+mn-cs"/>
                <a:sym typeface="+mn-ea"/>
              </a:rPr>
              <a:t>工资由镇、街发放的村、居委会人员不能统计在镇、街。</a:t>
            </a:r>
            <a:endParaRPr lang="zh-CN" altLang="en-US" sz="2800" noProof="1" dirty="0" smtClean="0">
              <a:solidFill>
                <a:srgbClr val="FF0000"/>
              </a:solidFill>
              <a:latin typeface="微软雅黑" panose="020B0503020204020204" pitchFamily="34" charset="-122"/>
              <a:ea typeface="微软雅黑" panose="020B0503020204020204" pitchFamily="34" charset="-122"/>
              <a:cs typeface="+mn-cs"/>
              <a:sym typeface="+mn-ea"/>
            </a:endParaRPr>
          </a:p>
        </p:txBody>
      </p:sp>
      <p:sp>
        <p:nvSpPr>
          <p:cNvPr id="5" name="文本框 4"/>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725805" y="1289050"/>
            <a:ext cx="2639060" cy="702310"/>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725646" y="1404938"/>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从业人员平均人数</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012190" y="2141855"/>
            <a:ext cx="9647555" cy="4305935"/>
          </a:xfrm>
          <a:prstGeom prst="rect">
            <a:avLst/>
          </a:prstGeom>
          <a:noFill/>
        </p:spPr>
        <p:txBody>
          <a:bodyPr wrap="square" rtlCol="0">
            <a:noAutofit/>
          </a:bodyPr>
          <a:p>
            <a:pPr marL="493395" marR="0" indent="-457200" defTabSz="914400">
              <a:spcBef>
                <a:spcPts val="0"/>
              </a:spcBef>
              <a:spcAft>
                <a:spcPts val="600"/>
              </a:spcAft>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rPr>
              <a:t>指平均拥有的从业人员数。季度或年度平均人数按单位实际月平均人数计算得到，不得用期末人数替代。</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493395" marR="0" indent="-457200" defTabSz="914400">
              <a:spcBef>
                <a:spcPts val="0"/>
              </a:spcBef>
              <a:spcAft>
                <a:spcPts val="600"/>
              </a:spcAft>
              <a:buClrTx/>
              <a:buSzPct val="85000"/>
              <a:buFont typeface="Wingdings" panose="05000000000000000000" charset="0"/>
              <a:buChar char="Ø"/>
              <a:defRPr/>
            </a:pPr>
            <a:endParaRPr lang="zh-CN" altLang="en-US" sz="2400" b="1" noProof="1" dirty="0" smtClean="0">
              <a:solidFill>
                <a:srgbClr val="C00000"/>
              </a:solidFill>
              <a:latin typeface="微软雅黑" panose="020B0503020204020204" pitchFamily="34" charset="-122"/>
              <a:ea typeface="微软雅黑" panose="020B0503020204020204" pitchFamily="34" charset="-122"/>
              <a:cs typeface="+mn-cs"/>
              <a:sym typeface="+mn-ea"/>
            </a:endParaRPr>
          </a:p>
          <a:p>
            <a:pPr marL="36195" marR="0" defTabSz="914400">
              <a:spcBef>
                <a:spcPts val="0"/>
              </a:spcBef>
              <a:spcAft>
                <a:spcPts val="600"/>
              </a:spcAft>
              <a:buClrTx/>
              <a:buSzPct val="85000"/>
              <a:buFont typeface="Wingdings" panose="05000000000000000000" charset="0"/>
              <a:defRPr/>
            </a:pPr>
            <a:r>
              <a:rPr lang="zh-CN" altLang="en-US" sz="2400" b="1" noProof="1" dirty="0" smtClean="0">
                <a:solidFill>
                  <a:srgbClr val="C00000"/>
                </a:solidFill>
                <a:latin typeface="微软雅黑" panose="020B0503020204020204" pitchFamily="34" charset="-122"/>
                <a:ea typeface="微软雅黑" panose="020B0503020204020204" pitchFamily="34" charset="-122"/>
                <a:cs typeface="+mn-cs"/>
                <a:sym typeface="+mn-ea"/>
              </a:rPr>
              <a:t>计算公式：</a:t>
            </a:r>
            <a:endParaRPr lang="zh-CN" altLang="en-US" sz="2400" b="1" noProof="1" dirty="0" smtClean="0">
              <a:solidFill>
                <a:srgbClr val="C00000"/>
              </a:solidFill>
              <a:latin typeface="微软雅黑" panose="020B0503020204020204" pitchFamily="34" charset="-122"/>
              <a:ea typeface="微软雅黑" panose="020B0503020204020204" pitchFamily="34" charset="-122"/>
              <a:cs typeface="+mn-cs"/>
              <a:sym typeface="+mn-ea"/>
            </a:endParaRPr>
          </a:p>
          <a:p>
            <a:pPr marL="36195" marR="0" defTabSz="914400">
              <a:spcBef>
                <a:spcPts val="0"/>
              </a:spcBef>
              <a:spcAft>
                <a:spcPts val="600"/>
              </a:spcAft>
              <a:buClrTx/>
              <a:buSzPct val="85000"/>
              <a:buFont typeface="Wingdings" panose="05000000000000000000" charset="0"/>
              <a:defRPr/>
            </a:pPr>
            <a:endParaRPr lang="zh-CN" altLang="en-US" sz="24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defTabSz="914400">
              <a:spcBef>
                <a:spcPts val="0"/>
              </a:spcBef>
              <a:spcAft>
                <a:spcPts val="600"/>
              </a:spcAft>
              <a:buClrTx/>
              <a:buSzPct val="85000"/>
              <a:buFont typeface="Wingdings" panose="05000000000000000000" charset="0"/>
              <a:defRPr/>
            </a:pPr>
            <a:r>
              <a:rPr lang="zh-CN" altLang="en-US" sz="2400" noProof="1" dirty="0" smtClean="0">
                <a:solidFill>
                  <a:srgbClr val="336699"/>
                </a:solidFill>
                <a:latin typeface="微软雅黑" panose="020B0503020204020204" pitchFamily="34" charset="-122"/>
                <a:ea typeface="微软雅黑" panose="020B0503020204020204" pitchFamily="34" charset="-122"/>
                <a:cs typeface="+mn-cs"/>
                <a:sym typeface="+mn-ea"/>
              </a:rPr>
              <a:t>月平均人数：以报告月内每天实有的全部人数之和，除以报告月的日历日数。</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a:p>
            <a:pPr marL="36195" marR="0" algn="l" defTabSz="914400">
              <a:spcBef>
                <a:spcPct val="20000"/>
              </a:spcBef>
              <a:buClrTx/>
              <a:buSzPct val="85000"/>
              <a:buFont typeface="Wingdings" panose="05000000000000000000" charset="0"/>
              <a:defRPr/>
            </a:pPr>
            <a:r>
              <a:rPr lang="zh-CN" altLang="en-US" sz="2400" dirty="0" smtClean="0">
                <a:solidFill>
                  <a:srgbClr val="336699"/>
                </a:solidFill>
                <a:latin typeface="微软雅黑" panose="020B0503020204020204" pitchFamily="34" charset="-122"/>
                <a:sym typeface="+mn-ea"/>
              </a:rPr>
              <a:t>年平均人数：单位实际月平均人数之和除以月份数（12），或四个季度平均人数之和除以季度数（</a:t>
            </a:r>
            <a:r>
              <a:rPr lang="en-US" altLang="zh-CN" sz="2400" dirty="0" smtClean="0">
                <a:solidFill>
                  <a:srgbClr val="336699"/>
                </a:solidFill>
                <a:latin typeface="微软雅黑" panose="020B0503020204020204" pitchFamily="34" charset="-122"/>
                <a:sym typeface="+mn-ea"/>
              </a:rPr>
              <a:t>4</a:t>
            </a:r>
            <a:r>
              <a:rPr lang="zh-CN" altLang="en-US" sz="2400" dirty="0" smtClean="0">
                <a:solidFill>
                  <a:srgbClr val="336699"/>
                </a:solidFill>
                <a:latin typeface="微软雅黑" panose="020B0503020204020204" pitchFamily="34" charset="-122"/>
                <a:sym typeface="+mn-ea"/>
              </a:rPr>
              <a:t>）。不要填写累计数。</a:t>
            </a:r>
            <a:endParaRPr lang="zh-CN" altLang="en-US" sz="2800" noProof="1" dirty="0" smtClean="0">
              <a:solidFill>
                <a:srgbClr val="336699"/>
              </a:solidFill>
              <a:latin typeface="微软雅黑" panose="020B0503020204020204" pitchFamily="34" charset="-122"/>
              <a:ea typeface="微软雅黑" panose="020B0503020204020204" pitchFamily="34" charset="-122"/>
              <a:cs typeface="+mn-cs"/>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文本框 13"/>
              <p:cNvSpPr txBox="1"/>
              <p:nvPr>
                <p:custDataLst>
                  <p:tags r:id="rId2"/>
                </p:custDataLst>
              </p:nvPr>
            </p:nvSpPr>
            <p:spPr>
              <a:xfrm>
                <a:off x="2584450" y="3439160"/>
                <a:ext cx="7241540" cy="775970"/>
              </a:xfrm>
              <a:prstGeom prst="rect">
                <a:avLst/>
              </a:prstGeom>
              <a:noFill/>
            </p:spPr>
            <p:txBody>
              <a:bodyPr wrap="square" rtlCol="0">
                <a:noAutofit/>
              </a:bodyPr>
              <a:p>
                <a:pPr algn="l" fontAlgn="auto">
                  <a:spcBef>
                    <a:spcPts val="1200"/>
                  </a:spcBef>
                  <a:spcAft>
                    <a:spcPts val="1200"/>
                  </a:spcAft>
                </a:pPr>
                <a:r>
                  <a:rPr lang="zh-CN" altLang="en-US" sz="2000" b="1" spc="200" dirty="0">
                    <a:solidFill>
                      <a:schemeClr val="accent5">
                        <a:lumMod val="75000"/>
                      </a:schemeClr>
                    </a:solidFill>
                    <a:uFillTx/>
                    <a:sym typeface="+mn-ea"/>
                  </a:rPr>
                  <a:t>月平均人数</a:t>
                </a:r>
                <a:r>
                  <a:rPr lang="zh-CN" altLang="en-US" sz="2000" b="1" dirty="0">
                    <a:solidFill>
                      <a:schemeClr val="accent1">
                        <a:lumMod val="50000"/>
                      </a:schemeClr>
                    </a:solidFill>
                    <a:latin typeface="+mj-ea"/>
                    <a:ea typeface="+mj-ea"/>
                    <a:cs typeface="+mj-ea"/>
                  </a:rPr>
                  <a:t> </a:t>
                </a:r>
                <a:r>
                  <a:rPr lang="en-US" altLang="zh-CN" sz="1500" b="1" dirty="0">
                    <a:solidFill>
                      <a:schemeClr val="accent1">
                        <a:lumMod val="50000"/>
                      </a:schemeClr>
                    </a:solidFill>
                    <a:latin typeface="+mj-ea"/>
                    <a:ea typeface="+mj-ea"/>
                    <a:cs typeface="+mj-ea"/>
                  </a:rPr>
                  <a:t>  </a:t>
                </a:r>
                <a:r>
                  <a:rPr lang="zh-CN" altLang="en-US" sz="1500" b="1" dirty="0">
                    <a:solidFill>
                      <a:schemeClr val="accent1">
                        <a:lumMod val="50000"/>
                      </a:schemeClr>
                    </a:solidFill>
                    <a:latin typeface="+mj-ea"/>
                    <a:ea typeface="+mj-ea"/>
                    <a:cs typeface="+mj-ea"/>
                  </a:rPr>
                  <a:t>= </a:t>
                </a:r>
                <a:r>
                  <a:rPr lang="en-US" altLang="zh-CN" sz="1500" b="1" dirty="0">
                    <a:solidFill>
                      <a:schemeClr val="accent1">
                        <a:lumMod val="50000"/>
                      </a:schemeClr>
                    </a:solidFill>
                    <a:latin typeface="+mj-ea"/>
                    <a:ea typeface="+mj-ea"/>
                    <a:cs typeface="+mj-ea"/>
                  </a:rPr>
                  <a:t>  </a:t>
                </a:r>
                <a14:m>
                  <m:oMath xmlns:m="http://schemas.openxmlformats.org/officeDocument/2006/math">
                    <m:f>
                      <m:fPr>
                        <m:ctrlPr>
                          <a:rPr lang="en-US" altLang="zh-CN" sz="2400" b="1" i="1">
                            <a:solidFill>
                              <a:schemeClr val="accent1">
                                <a:lumMod val="50000"/>
                              </a:schemeClr>
                            </a:solidFill>
                            <a:latin typeface="Cambria Math" panose="02040503050406030204" pitchFamily="18" charset="0"/>
                            <a:ea typeface="+mj-ea"/>
                            <a:cs typeface="DejaVu Math TeX Gyre" panose="02000503000000000000" charset="0"/>
                          </a:rPr>
                        </m:ctrlPr>
                      </m:fPr>
                      <m:num>
                        <m:r>
                          <a:rPr lang="zh-CN" altLang="en-US" sz="2400" b="1" spc="200">
                            <a:solidFill>
                              <a:schemeClr val="accent5">
                                <a:lumMod val="75000"/>
                              </a:schemeClr>
                            </a:solidFill>
                            <a:uFillTx/>
                            <a:latin typeface="Cambria Math" panose="02040503050406030204" pitchFamily="18" charset="0"/>
                            <a:sym typeface="+mn-ea"/>
                          </a:rPr>
                          <m:t>报告月内每天实有的全部人数之和</m:t>
                        </m:r>
                      </m:num>
                      <m:den>
                        <m:r>
                          <a:rPr lang="zh-CN" altLang="en-US" sz="2400" b="1" spc="200">
                            <a:solidFill>
                              <a:schemeClr val="accent5">
                                <a:lumMod val="75000"/>
                              </a:schemeClr>
                            </a:solidFill>
                            <a:uFillTx/>
                            <a:latin typeface="Cambria Math" panose="02040503050406030204" pitchFamily="18" charset="0"/>
                            <a:sym typeface="+mn-ea"/>
                          </a:rPr>
                          <m:t>报告月的日历日数</m:t>
                        </m:r>
                        <m:r>
                          <a:rPr lang="zh-CN" altLang="en-US" sz="2400" b="1">
                            <a:latin typeface="Cambria Math" panose="02040503050406030204" pitchFamily="18" charset="0"/>
                            <a:ea typeface="+mj-ea"/>
                            <a:cs typeface="DejaVu Math TeX Gyre" panose="02000503000000000000" charset="0"/>
                          </a:rPr>
                          <m:t> </m:t>
                        </m:r>
                      </m:den>
                    </m:f>
                  </m:oMath>
                </a14:m>
                <a:endParaRPr lang="zh-CN" altLang="en-US" sz="2400" b="1" dirty="0">
                  <a:latin typeface="+mj-ea"/>
                  <a:ea typeface="+mj-ea"/>
                  <a:cs typeface="+mj-ea"/>
                </a:endParaRPr>
              </a:p>
            </p:txBody>
          </p:sp>
        </mc:Choice>
        <mc:Fallback>
          <p:sp>
            <p:nvSpPr>
              <p:cNvPr id="14" name="文本框 13"/>
              <p:cNvSpPr txBox="1">
                <a:spLocks noRot="1" noChangeAspect="1" noMove="1" noResize="1" noEditPoints="1" noAdjustHandles="1" noChangeArrowheads="1" noChangeShapeType="1" noTextEdit="1"/>
              </p:cNvSpPr>
              <p:nvPr>
                <p:custDataLst>
                  <p:tags r:id="rId3"/>
                </p:custDataLst>
              </p:nvPr>
            </p:nvSpPr>
            <p:spPr>
              <a:xfrm>
                <a:off x="2584450" y="3439160"/>
                <a:ext cx="7241540" cy="775970"/>
              </a:xfrm>
              <a:prstGeom prst="rect">
                <a:avLst/>
              </a:prstGeom>
              <a:blipFill rotWithShape="1">
                <a:blip r:embed="rId4"/>
                <a:stretch>
                  <a:fillRect/>
                </a:stretch>
              </a:blipFill>
            </p:spPr>
            <p:txBody>
              <a:bodyPr/>
              <a:lstStyle/>
              <a:p>
                <a:r>
                  <a:rPr lang="zh-CN" altLang="en-US">
                    <a:noFill/>
                  </a:rPr>
                  <a:t> </a:t>
                </a:r>
              </a:p>
            </p:txBody>
          </p:sp>
        </mc:Fallback>
      </mc:AlternateContent>
      <p:grpSp>
        <p:nvGrpSpPr>
          <p:cNvPr id="7184" name="组合 34"/>
          <p:cNvGrpSpPr/>
          <p:nvPr/>
        </p:nvGrpSpPr>
        <p:grpSpPr>
          <a:xfrm>
            <a:off x="10113010" y="1071563"/>
            <a:ext cx="576263" cy="576262"/>
            <a:chOff x="1131485" y="2234042"/>
            <a:chExt cx="1607262" cy="1607262"/>
          </a:xfrm>
        </p:grpSpPr>
        <p:sp>
          <p:nvSpPr>
            <p:cNvPr id="2" name="椭圆 1"/>
            <p:cNvSpPr/>
            <p:nvPr/>
          </p:nvSpPr>
          <p:spPr>
            <a:xfrm>
              <a:off x="1131485" y="2234042"/>
              <a:ext cx="1607262" cy="1607262"/>
            </a:xfrm>
            <a:prstGeom prst="ellipse">
              <a:avLst/>
            </a:prstGeom>
            <a:solidFill>
              <a:srgbClr val="4B649F"/>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30" name="椭圆 29"/>
            <p:cNvSpPr/>
            <p:nvPr/>
          </p:nvSpPr>
          <p:spPr>
            <a:xfrm>
              <a:off x="1241297" y="2343856"/>
              <a:ext cx="1387637" cy="1387635"/>
            </a:xfrm>
            <a:prstGeom prst="ellipse">
              <a:avLst/>
            </a:prstGeom>
            <a:solidFill>
              <a:schemeClr val="bg1"/>
            </a:solidFill>
            <a:ln w="1905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7187" name="KSO_Shape"/>
            <p:cNvSpPr/>
            <p:nvPr/>
          </p:nvSpPr>
          <p:spPr>
            <a:xfrm>
              <a:off x="1480150" y="2597150"/>
              <a:ext cx="909932" cy="881046"/>
            </a:xfrm>
            <a:custGeom>
              <a:avLst/>
              <a:gdLst/>
              <a:ahLst/>
              <a:cxnLst>
                <a:cxn ang="0">
                  <a:pos x="839090" y="366042"/>
                </a:cxn>
                <a:cxn ang="0">
                  <a:pos x="863104" y="366042"/>
                </a:cxn>
                <a:cxn ang="0">
                  <a:pos x="902746" y="441180"/>
                </a:cxn>
                <a:cxn ang="0">
                  <a:pos x="706823" y="736389"/>
                </a:cxn>
                <a:cxn ang="0">
                  <a:pos x="660701" y="759273"/>
                </a:cxn>
                <a:cxn ang="0">
                  <a:pos x="545586" y="759273"/>
                </a:cxn>
                <a:cxn ang="0">
                  <a:pos x="545586" y="852336"/>
                </a:cxn>
                <a:cxn ang="0">
                  <a:pos x="530339" y="877509"/>
                </a:cxn>
                <a:cxn ang="0">
                  <a:pos x="516236" y="880942"/>
                </a:cxn>
                <a:cxn ang="0">
                  <a:pos x="498320" y="875602"/>
                </a:cxn>
                <a:cxn ang="0">
                  <a:pos x="408745" y="814959"/>
                </a:cxn>
                <a:cxn ang="0">
                  <a:pos x="321074" y="875602"/>
                </a:cxn>
                <a:cxn ang="0">
                  <a:pos x="289056" y="877509"/>
                </a:cxn>
                <a:cxn ang="0">
                  <a:pos x="272665" y="852336"/>
                </a:cxn>
                <a:cxn ang="0">
                  <a:pos x="272665" y="619678"/>
                </a:cxn>
                <a:cxn ang="0">
                  <a:pos x="321837" y="521275"/>
                </a:cxn>
                <a:cxn ang="0">
                  <a:pos x="337465" y="517080"/>
                </a:cxn>
                <a:cxn ang="0">
                  <a:pos x="577605" y="517080"/>
                </a:cxn>
                <a:cxn ang="0">
                  <a:pos x="544824" y="637986"/>
                </a:cxn>
                <a:cxn ang="0">
                  <a:pos x="632113" y="637986"/>
                </a:cxn>
                <a:cxn ang="0">
                  <a:pos x="839090" y="366042"/>
                </a:cxn>
                <a:cxn ang="0">
                  <a:pos x="620142" y="13"/>
                </a:cxn>
                <a:cxn ang="0">
                  <a:pos x="832163" y="13977"/>
                </a:cxn>
                <a:cxn ang="0">
                  <a:pos x="870659" y="89869"/>
                </a:cxn>
                <a:cxn ang="0">
                  <a:pos x="630157" y="403735"/>
                </a:cxn>
                <a:cxn ang="0">
                  <a:pos x="586707" y="424329"/>
                </a:cxn>
                <a:cxn ang="0">
                  <a:pos x="224239" y="424329"/>
                </a:cxn>
                <a:cxn ang="0">
                  <a:pos x="116756" y="556282"/>
                </a:cxn>
                <a:cxn ang="0">
                  <a:pos x="182694" y="632175"/>
                </a:cxn>
                <a:cxn ang="0">
                  <a:pos x="211661" y="637895"/>
                </a:cxn>
                <a:cxn ang="0">
                  <a:pos x="211661" y="759170"/>
                </a:cxn>
                <a:cxn ang="0">
                  <a:pos x="5462" y="581071"/>
                </a:cxn>
                <a:cxn ang="0">
                  <a:pos x="6605" y="480390"/>
                </a:cxn>
                <a:cxn ang="0">
                  <a:pos x="275693" y="68131"/>
                </a:cxn>
                <a:cxn ang="0">
                  <a:pos x="356877" y="23130"/>
                </a:cxn>
                <a:cxn ang="0">
                  <a:pos x="620142" y="13"/>
                </a:cxn>
              </a:cxnLst>
              <a:pathLst>
                <a:path w="8965002" h="8673857">
                  <a:moveTo>
                    <a:pt x="8267042" y="3603669"/>
                  </a:moveTo>
                  <a:cubicBezTo>
                    <a:pt x="8267042" y="3603669"/>
                    <a:pt x="8267042" y="3603669"/>
                    <a:pt x="8503636" y="3603669"/>
                  </a:cubicBezTo>
                  <a:cubicBezTo>
                    <a:pt x="8770275" y="3603669"/>
                    <a:pt x="9115779" y="3885289"/>
                    <a:pt x="8894206" y="4343392"/>
                  </a:cubicBezTo>
                  <a:cubicBezTo>
                    <a:pt x="8894206" y="4343392"/>
                    <a:pt x="8894206" y="4343392"/>
                    <a:pt x="6963891" y="7249712"/>
                  </a:cubicBezTo>
                  <a:cubicBezTo>
                    <a:pt x="6817428" y="7463743"/>
                    <a:pt x="6610877" y="7475008"/>
                    <a:pt x="6509479" y="7475008"/>
                  </a:cubicBezTo>
                  <a:cubicBezTo>
                    <a:pt x="6509479" y="7475008"/>
                    <a:pt x="6509479" y="7475008"/>
                    <a:pt x="5375325" y="7475008"/>
                  </a:cubicBezTo>
                  <a:cubicBezTo>
                    <a:pt x="5375325" y="7475008"/>
                    <a:pt x="5375325" y="7475008"/>
                    <a:pt x="5375325" y="8391212"/>
                  </a:cubicBezTo>
                  <a:cubicBezTo>
                    <a:pt x="5375325" y="8503860"/>
                    <a:pt x="5326504" y="8586469"/>
                    <a:pt x="5225106" y="8639038"/>
                  </a:cubicBezTo>
                  <a:cubicBezTo>
                    <a:pt x="5180040" y="8661567"/>
                    <a:pt x="5131219" y="8672833"/>
                    <a:pt x="5086153" y="8672833"/>
                  </a:cubicBezTo>
                  <a:cubicBezTo>
                    <a:pt x="5026066" y="8672833"/>
                    <a:pt x="4962223" y="8654057"/>
                    <a:pt x="4909646" y="8620263"/>
                  </a:cubicBezTo>
                  <a:cubicBezTo>
                    <a:pt x="4909646" y="8620263"/>
                    <a:pt x="4909646" y="8620263"/>
                    <a:pt x="4027109" y="8023229"/>
                  </a:cubicBezTo>
                  <a:cubicBezTo>
                    <a:pt x="4027109" y="8023229"/>
                    <a:pt x="4027109" y="8023229"/>
                    <a:pt x="3163349" y="8620263"/>
                  </a:cubicBezTo>
                  <a:cubicBezTo>
                    <a:pt x="3069463" y="8684097"/>
                    <a:pt x="2949287" y="8691607"/>
                    <a:pt x="2847889" y="8639038"/>
                  </a:cubicBezTo>
                  <a:cubicBezTo>
                    <a:pt x="2750247" y="8586469"/>
                    <a:pt x="2686404" y="8503860"/>
                    <a:pt x="2686404" y="8391212"/>
                  </a:cubicBezTo>
                  <a:cubicBezTo>
                    <a:pt x="2686404" y="8391212"/>
                    <a:pt x="2686404" y="8391212"/>
                    <a:pt x="2686404" y="6100701"/>
                  </a:cubicBezTo>
                  <a:cubicBezTo>
                    <a:pt x="2686404" y="5559991"/>
                    <a:pt x="2990598" y="5237066"/>
                    <a:pt x="3170860" y="5131928"/>
                  </a:cubicBezTo>
                  <a:cubicBezTo>
                    <a:pt x="3215926" y="5105644"/>
                    <a:pt x="3268503" y="5090624"/>
                    <a:pt x="3324835" y="5090624"/>
                  </a:cubicBezTo>
                  <a:cubicBezTo>
                    <a:pt x="3324835" y="5090624"/>
                    <a:pt x="3324835" y="5090624"/>
                    <a:pt x="5690785" y="5090624"/>
                  </a:cubicBezTo>
                  <a:cubicBezTo>
                    <a:pt x="5371570" y="5406038"/>
                    <a:pt x="5367814" y="5980543"/>
                    <a:pt x="5367814" y="6280938"/>
                  </a:cubicBezTo>
                  <a:cubicBezTo>
                    <a:pt x="5367814" y="6280938"/>
                    <a:pt x="5367814" y="6280938"/>
                    <a:pt x="6227818" y="6280938"/>
                  </a:cubicBezTo>
                  <a:cubicBezTo>
                    <a:pt x="6227818" y="6280938"/>
                    <a:pt x="6227818" y="6280938"/>
                    <a:pt x="8267042" y="3603669"/>
                  </a:cubicBezTo>
                  <a:close/>
                  <a:moveTo>
                    <a:pt x="6109875" y="128"/>
                  </a:moveTo>
                  <a:cubicBezTo>
                    <a:pt x="6829153" y="-2490"/>
                    <a:pt x="7579192" y="34821"/>
                    <a:pt x="8198796" y="137601"/>
                  </a:cubicBezTo>
                  <a:cubicBezTo>
                    <a:pt x="8705745" y="220201"/>
                    <a:pt x="8739542" y="678257"/>
                    <a:pt x="8578069" y="884757"/>
                  </a:cubicBezTo>
                  <a:cubicBezTo>
                    <a:pt x="8578069" y="884757"/>
                    <a:pt x="6234838" y="3955980"/>
                    <a:pt x="6208552" y="3974753"/>
                  </a:cubicBezTo>
                  <a:cubicBezTo>
                    <a:pt x="6107162" y="4098653"/>
                    <a:pt x="5953199" y="4177498"/>
                    <a:pt x="5780461" y="4177498"/>
                  </a:cubicBezTo>
                  <a:cubicBezTo>
                    <a:pt x="5780461" y="4177498"/>
                    <a:pt x="5780461" y="4177498"/>
                    <a:pt x="2209285" y="4177498"/>
                  </a:cubicBezTo>
                  <a:cubicBezTo>
                    <a:pt x="1818747" y="4177498"/>
                    <a:pt x="970076" y="4545444"/>
                    <a:pt x="1150325" y="5476573"/>
                  </a:cubicBezTo>
                  <a:cubicBezTo>
                    <a:pt x="1217918" y="5825746"/>
                    <a:pt x="1465760" y="6103583"/>
                    <a:pt x="1799971" y="6223729"/>
                  </a:cubicBezTo>
                  <a:cubicBezTo>
                    <a:pt x="1875075" y="6253765"/>
                    <a:pt x="2002751" y="6268783"/>
                    <a:pt x="2085365" y="6280047"/>
                  </a:cubicBezTo>
                  <a:cubicBezTo>
                    <a:pt x="2085365" y="6280047"/>
                    <a:pt x="2085365" y="6280047"/>
                    <a:pt x="2085365" y="7473994"/>
                  </a:cubicBezTo>
                  <a:cubicBezTo>
                    <a:pt x="1582171" y="7440203"/>
                    <a:pt x="335451" y="7004675"/>
                    <a:pt x="53813" y="5720619"/>
                  </a:cubicBezTo>
                  <a:cubicBezTo>
                    <a:pt x="-25046" y="5397728"/>
                    <a:pt x="-13780" y="5056063"/>
                    <a:pt x="65078" y="4729417"/>
                  </a:cubicBezTo>
                  <a:cubicBezTo>
                    <a:pt x="282879" y="3283915"/>
                    <a:pt x="2351982" y="944830"/>
                    <a:pt x="2716235" y="670748"/>
                  </a:cubicBezTo>
                  <a:cubicBezTo>
                    <a:pt x="2960321" y="471756"/>
                    <a:pt x="3234449" y="310311"/>
                    <a:pt x="3516088" y="227711"/>
                  </a:cubicBezTo>
                  <a:cubicBezTo>
                    <a:pt x="3797726" y="119767"/>
                    <a:pt x="4911078" y="4491"/>
                    <a:pt x="6109875" y="128"/>
                  </a:cubicBezTo>
                  <a:close/>
                </a:path>
              </a:pathLst>
            </a:custGeom>
            <a:solidFill>
              <a:srgbClr val="4B649F"/>
            </a:solidFill>
            <a:ln w="9525">
              <a:noFill/>
            </a:ln>
          </p:spPr>
          <p:txBody>
            <a:bodyPr/>
            <a:p>
              <a:endParaRPr lang="zh-CN" altLang="en-US"/>
            </a:p>
          </p:txBody>
        </p:sp>
      </p:grp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716915" y="929640"/>
            <a:ext cx="2639060" cy="702310"/>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638776" y="1050608"/>
            <a:ext cx="79502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举例</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 name="文本框 1"/>
              <p:cNvSpPr txBox="1"/>
              <p:nvPr/>
            </p:nvSpPr>
            <p:spPr>
              <a:xfrm>
                <a:off x="581660" y="1631950"/>
                <a:ext cx="11032490" cy="4744085"/>
              </a:xfrm>
              <a:prstGeom prst="rect">
                <a:avLst/>
              </a:prstGeom>
              <a:noFill/>
            </p:spPr>
            <p:txBody>
              <a:bodyPr wrap="square" rtlCol="0">
                <a:noAutofit/>
              </a:bodyPr>
              <a:p>
                <a:pPr marL="36195" algn="just">
                  <a:lnSpc>
                    <a:spcPct val="100000"/>
                  </a:lnSpc>
                  <a:spcBef>
                    <a:spcPts val="0"/>
                  </a:spcBef>
                  <a:spcAft>
                    <a:spcPts val="600"/>
                  </a:spcAft>
                  <a:buClrTx/>
                  <a:buSzPct val="85000"/>
                  <a:buFont typeface="Wingdings" panose="05000000000000000000" charset="0"/>
                  <a:defRPr/>
                </a:pPr>
                <a:r>
                  <a:rPr lang="zh-CN" altLang="en-US" sz="2800">
                    <a:solidFill>
                      <a:schemeClr val="accent6"/>
                    </a:solidFill>
                    <a:ea typeface="微软雅黑" panose="020B0503020204020204" pitchFamily="34" charset="-122"/>
                    <a:cs typeface="+mn-cs"/>
                    <a:sym typeface="+mn-ea"/>
                  </a:rPr>
                  <a:t>某单位9月26日开业，从业人员当天人数如下：9月发放工资共计8000元。</a:t>
                </a:r>
                <a:endParaRPr lang="zh-CN" altLang="en-US" sz="2800">
                  <a:solidFill>
                    <a:schemeClr val="accent6"/>
                  </a:solidFill>
                  <a:ea typeface="微软雅黑" panose="020B0503020204020204" pitchFamily="34" charset="-122"/>
                  <a:cs typeface="+mn-cs"/>
                  <a:sym typeface="+mn-ea"/>
                </a:endParaRPr>
              </a:p>
              <a:p>
                <a:pPr marL="36195" algn="l">
                  <a:lnSpc>
                    <a:spcPct val="100000"/>
                  </a:lnSpc>
                  <a:spcBef>
                    <a:spcPts val="0"/>
                  </a:spcBef>
                  <a:spcAft>
                    <a:spcPts val="600"/>
                  </a:spcAft>
                  <a:buClrTx/>
                  <a:buSzPct val="85000"/>
                  <a:buFont typeface="Wingdings" panose="05000000000000000000" charset="0"/>
                  <a:defRPr/>
                </a:pPr>
                <a:endParaRPr lang="zh-CN" altLang="en-US" sz="2800">
                  <a:solidFill>
                    <a:schemeClr val="accent6"/>
                  </a:solidFill>
                  <a:ea typeface="微软雅黑" panose="020B0503020204020204" pitchFamily="34" charset="-122"/>
                  <a:cs typeface="+mn-cs"/>
                </a:endParaRPr>
              </a:p>
              <a:p>
                <a:pPr marL="36195" algn="l">
                  <a:lnSpc>
                    <a:spcPct val="100000"/>
                  </a:lnSpc>
                  <a:spcBef>
                    <a:spcPts val="0"/>
                  </a:spcBef>
                  <a:spcAft>
                    <a:spcPts val="600"/>
                  </a:spcAft>
                  <a:buClrTx/>
                  <a:buSzPct val="85000"/>
                  <a:buFont typeface="Wingdings" panose="05000000000000000000" charset="0"/>
                  <a:defRPr/>
                </a:pPr>
                <a:endParaRPr lang="zh-CN" altLang="en-US" sz="2800">
                  <a:solidFill>
                    <a:schemeClr val="accent6"/>
                  </a:solidFill>
                  <a:ea typeface="微软雅黑" panose="020B0503020204020204" pitchFamily="34" charset="-122"/>
                  <a:cs typeface="+mn-cs"/>
                </a:endParaRPr>
              </a:p>
              <a:p>
                <a:pPr marL="36195" algn="l">
                  <a:lnSpc>
                    <a:spcPct val="100000"/>
                  </a:lnSpc>
                  <a:spcBef>
                    <a:spcPts val="0"/>
                  </a:spcBef>
                  <a:spcAft>
                    <a:spcPts val="600"/>
                  </a:spcAft>
                  <a:buClrTx/>
                  <a:buSzPct val="85000"/>
                  <a:buFont typeface="Wingdings" panose="05000000000000000000" charset="0"/>
                  <a:defRPr/>
                </a:pPr>
                <a:endParaRPr lang="zh-CN" altLang="en-US" sz="2800">
                  <a:solidFill>
                    <a:schemeClr val="accent6"/>
                  </a:solidFill>
                  <a:ea typeface="微软雅黑" panose="020B0503020204020204" pitchFamily="34" charset="-122"/>
                  <a:cs typeface="+mn-cs"/>
                </a:endParaRPr>
              </a:p>
              <a:p>
                <a:pPr marL="36195" algn="l">
                  <a:lnSpc>
                    <a:spcPct val="100000"/>
                  </a:lnSpc>
                  <a:spcBef>
                    <a:spcPts val="0"/>
                  </a:spcBef>
                  <a:spcAft>
                    <a:spcPts val="600"/>
                  </a:spcAft>
                  <a:buClrTx/>
                  <a:buSzPct val="85000"/>
                  <a:buFont typeface="Wingdings" panose="05000000000000000000" charset="0"/>
                  <a:defRPr/>
                </a:pPr>
                <a:r>
                  <a:rPr lang="zh-CN" altLang="en-US" sz="2800">
                    <a:solidFill>
                      <a:srgbClr val="FF0000"/>
                    </a:solidFill>
                    <a:ea typeface="微软雅黑" panose="020B0503020204020204" pitchFamily="34" charset="-122"/>
                    <a:cs typeface="+mn-cs"/>
                    <a:sym typeface="+mn-ea"/>
                  </a:rPr>
                  <a:t>9月的月平均人数</a:t>
                </a:r>
                <a:r>
                  <a:rPr lang="zh-CN" altLang="en-US" sz="2800">
                    <a:solidFill>
                      <a:schemeClr val="accent6"/>
                    </a:solidFill>
                    <a:ea typeface="微软雅黑" panose="020B0503020204020204" pitchFamily="34" charset="-122"/>
                    <a:cs typeface="+mn-cs"/>
                    <a:sym typeface="+mn-ea"/>
                  </a:rPr>
                  <a:t>=（20+20+30+30+30）/ </a:t>
                </a:r>
                <a:r>
                  <a:rPr lang="zh-CN" altLang="en-US" sz="2800">
                    <a:solidFill>
                      <a:srgbClr val="FF0000"/>
                    </a:solidFill>
                    <a:ea typeface="微软雅黑" panose="020B0503020204020204" pitchFamily="34" charset="-122"/>
                    <a:cs typeface="+mn-cs"/>
                    <a:sym typeface="+mn-ea"/>
                  </a:rPr>
                  <a:t>30</a:t>
                </a:r>
                <a:r>
                  <a:rPr lang="zh-CN" altLang="en-US" sz="2800">
                    <a:solidFill>
                      <a:schemeClr val="accent6"/>
                    </a:solidFill>
                    <a:ea typeface="微软雅黑" panose="020B0503020204020204" pitchFamily="34" charset="-122"/>
                    <a:cs typeface="+mn-cs"/>
                    <a:sym typeface="+mn-ea"/>
                  </a:rPr>
                  <a:t>=4.3≈4（人）</a:t>
                </a:r>
                <a:endParaRPr lang="zh-CN" altLang="en-US" sz="2800">
                  <a:solidFill>
                    <a:schemeClr val="accent6"/>
                  </a:solidFill>
                  <a:ea typeface="微软雅黑" panose="020B0503020204020204" pitchFamily="34" charset="-122"/>
                  <a:cs typeface="+mn-cs"/>
                  <a:sym typeface="+mn-ea"/>
                </a:endParaRPr>
              </a:p>
              <a:p>
                <a:pPr marL="36195" algn="l">
                  <a:lnSpc>
                    <a:spcPct val="100000"/>
                  </a:lnSpc>
                  <a:spcBef>
                    <a:spcPts val="0"/>
                  </a:spcBef>
                  <a:spcAft>
                    <a:spcPts val="600"/>
                  </a:spcAft>
                  <a:buClrTx/>
                  <a:buSzPct val="85000"/>
                  <a:buFont typeface="Wingdings" panose="05000000000000000000" charset="0"/>
                  <a:defRPr/>
                </a:pPr>
                <a:r>
                  <a:rPr lang="zh-CN" altLang="en-US" sz="2800">
                    <a:solidFill>
                      <a:srgbClr val="FF0000"/>
                    </a:solidFill>
                    <a:ea typeface="微软雅黑" panose="020B0503020204020204" pitchFamily="34" charset="-122"/>
                    <a:cs typeface="+mn-cs"/>
                    <a:sym typeface="+mn-ea"/>
                  </a:rPr>
                  <a:t>9月期末人数</a:t>
                </a:r>
                <a:r>
                  <a:rPr lang="zh-CN" altLang="en-US" sz="2800">
                    <a:solidFill>
                      <a:schemeClr val="accent6"/>
                    </a:solidFill>
                    <a:ea typeface="微软雅黑" panose="020B0503020204020204" pitchFamily="34" charset="-122"/>
                    <a:cs typeface="+mn-cs"/>
                    <a:sym typeface="+mn-ea"/>
                  </a:rPr>
                  <a:t>=30（人）</a:t>
                </a:r>
                <a:endParaRPr lang="zh-CN" altLang="en-US" sz="2800">
                  <a:solidFill>
                    <a:schemeClr val="accent6"/>
                  </a:solidFill>
                  <a:ea typeface="微软雅黑" panose="020B0503020204020204" pitchFamily="34" charset="-122"/>
                  <a:cs typeface="+mn-cs"/>
                  <a:sym typeface="+mn-ea"/>
                </a:endParaRPr>
              </a:p>
              <a:p>
                <a:pPr marL="36195" algn="l">
                  <a:lnSpc>
                    <a:spcPct val="100000"/>
                  </a:lnSpc>
                  <a:spcBef>
                    <a:spcPts val="0"/>
                  </a:spcBef>
                  <a:spcAft>
                    <a:spcPts val="600"/>
                  </a:spcAft>
                  <a:buClrTx/>
                  <a:buSzPct val="85000"/>
                  <a:buFont typeface="Wingdings" panose="05000000000000000000" charset="0"/>
                  <a:defRPr/>
                </a:pPr>
                <a:r>
                  <a:rPr lang="zh-CN" altLang="en-US" sz="2800">
                    <a:solidFill>
                      <a:srgbClr val="FF0000"/>
                    </a:solidFill>
                    <a:ea typeface="微软雅黑" panose="020B0503020204020204" pitchFamily="34" charset="-122"/>
                    <a:cs typeface="+mn-cs"/>
                    <a:sym typeface="+mn-ea"/>
                  </a:rPr>
                  <a:t>9月平均工资</a:t>
                </a:r>
                <a:r>
                  <a:rPr lang="zh-CN" altLang="en-US" sz="2800">
                    <a:solidFill>
                      <a:schemeClr val="accent6"/>
                    </a:solidFill>
                    <a:ea typeface="微软雅黑" panose="020B0503020204020204" pitchFamily="34" charset="-122"/>
                    <a:cs typeface="+mn-cs"/>
                    <a:sym typeface="+mn-ea"/>
                  </a:rPr>
                  <a:t>=8000/</a:t>
                </a:r>
                <a:r>
                  <a:rPr lang="zh-CN" altLang="en-US" sz="2800">
                    <a:solidFill>
                      <a:srgbClr val="FF0000"/>
                    </a:solidFill>
                    <a:ea typeface="微软雅黑" panose="020B0503020204020204" pitchFamily="34" charset="-122"/>
                    <a:cs typeface="+mn-cs"/>
                    <a:sym typeface="+mn-ea"/>
                  </a:rPr>
                  <a:t>4</a:t>
                </a:r>
                <a:r>
                  <a:rPr lang="zh-CN" altLang="en-US" sz="2800">
                    <a:solidFill>
                      <a:schemeClr val="accent6"/>
                    </a:solidFill>
                    <a:ea typeface="微软雅黑" panose="020B0503020204020204" pitchFamily="34" charset="-122"/>
                    <a:cs typeface="+mn-cs"/>
                    <a:sym typeface="+mn-ea"/>
                  </a:rPr>
                  <a:t>=2000元/人</a:t>
                </a:r>
                <a:endParaRPr lang="zh-CN" altLang="en-US" sz="2800">
                  <a:solidFill>
                    <a:schemeClr val="accent6"/>
                  </a:solidFill>
                  <a:ea typeface="微软雅黑" panose="020B0503020204020204" pitchFamily="34" charset="-122"/>
                  <a:cs typeface="+mn-cs"/>
                  <a:sym typeface="+mn-ea"/>
                </a:endParaRPr>
              </a:p>
              <a:p>
                <a:pPr marL="36195" algn="l">
                  <a:lnSpc>
                    <a:spcPct val="100000"/>
                  </a:lnSpc>
                  <a:spcBef>
                    <a:spcPts val="0"/>
                  </a:spcBef>
                  <a:spcAft>
                    <a:spcPts val="600"/>
                  </a:spcAft>
                  <a:buClrTx/>
                  <a:buSzPct val="85000"/>
                  <a:buFont typeface="Wingdings" panose="05000000000000000000" charset="0"/>
                  <a:defRPr/>
                </a:pPr>
                <a:r>
                  <a:rPr lang="zh-CN" altLang="en-US" sz="2800">
                    <a:solidFill>
                      <a:srgbClr val="FF0000"/>
                    </a:solidFill>
                    <a:ea typeface="微软雅黑" panose="020B0503020204020204" pitchFamily="34" charset="-122"/>
                    <a:cs typeface="+mn-cs"/>
                  </a:rPr>
                  <a:t>年平均人数</a:t>
                </a:r>
                <a:r>
                  <a:rPr lang="zh-CN" altLang="en-US" sz="2800">
                    <a:solidFill>
                      <a:schemeClr val="accent6"/>
                    </a:solidFill>
                    <a:ea typeface="微软雅黑" panose="020B0503020204020204" pitchFamily="34" charset="-122"/>
                    <a:cs typeface="+mn-cs"/>
                  </a:rPr>
                  <a:t> =</a:t>
                </a:r>
                <a14:m>
                  <m:oMath xmlns:m="http://schemas.openxmlformats.org/officeDocument/2006/math">
                    <m:r>
                      <a:rPr lang="zh-CN" altLang="en-US" sz="2800">
                        <a:solidFill>
                          <a:schemeClr val="accent6"/>
                        </a:solidFill>
                        <a:latin typeface="Cambria Math" panose="02040503050406030204" pitchFamily="18" charset="0"/>
                        <a:ea typeface="微软雅黑" panose="020B0503020204020204" pitchFamily="34" charset="-122"/>
                        <a:cs typeface="+mn-cs"/>
                      </a:rPr>
                      <m:t> </m:t>
                    </m:r>
                    <m:f>
                      <m:fPr>
                        <m:ctrlPr>
                          <a:rPr lang="zh-CN" altLang="en-US" sz="2800">
                            <a:solidFill>
                              <a:schemeClr val="accent6"/>
                            </a:solidFill>
                            <a:ea typeface="微软雅黑" panose="020B0503020204020204" pitchFamily="34" charset="-122"/>
                            <a:cs typeface="+mn-cs"/>
                          </a:rPr>
                        </m:ctrlPr>
                      </m:fPr>
                      <m:num>
                        <m:r>
                          <a:rPr lang="zh-CN" altLang="en-US" sz="2800">
                            <a:solidFill>
                              <a:schemeClr val="accent6"/>
                            </a:solidFill>
                            <a:latin typeface="Cambria Math" panose="02040503050406030204" pitchFamily="18" charset="0"/>
                            <a:ea typeface="微软雅黑" panose="020B0503020204020204" pitchFamily="34" charset="-122"/>
                            <a:cs typeface="+mn-cs"/>
                          </a:rPr>
                          <m:t>1</m:t>
                        </m:r>
                        <m:r>
                          <a:rPr lang="zh-CN" altLang="en-US" sz="2800">
                            <a:solidFill>
                              <a:schemeClr val="accent6"/>
                            </a:solidFill>
                            <a:latin typeface="Cambria Math" panose="02040503050406030204" pitchFamily="18" charset="0"/>
                            <a:ea typeface="微软雅黑" panose="020B0503020204020204" pitchFamily="34" charset="-122"/>
                            <a:cs typeface="+mn-cs"/>
                          </a:rPr>
                          <m:t>−</m:t>
                        </m:r>
                        <m:r>
                          <a:rPr lang="zh-CN" altLang="en-US" sz="2800">
                            <a:solidFill>
                              <a:schemeClr val="accent6"/>
                            </a:solidFill>
                            <a:latin typeface="Cambria Math" panose="02040503050406030204" pitchFamily="18" charset="0"/>
                            <a:ea typeface="微软雅黑" panose="020B0503020204020204" pitchFamily="34" charset="-122"/>
                            <a:cs typeface="+mn-cs"/>
                          </a:rPr>
                          <m:t>8</m:t>
                        </m:r>
                        <m:r>
                          <a:rPr lang="zh-CN" altLang="en-US" sz="2800">
                            <a:solidFill>
                              <a:schemeClr val="accent6"/>
                            </a:solidFill>
                            <a:latin typeface="Cambria Math" panose="02040503050406030204" pitchFamily="18" charset="0"/>
                            <a:ea typeface="微软雅黑" panose="020B0503020204020204" pitchFamily="34" charset="-122"/>
                            <a:cs typeface="+mn-cs"/>
                          </a:rPr>
                          <m:t>月平均人数（</m:t>
                        </m:r>
                        <m:r>
                          <a:rPr lang="zh-CN" altLang="en-US" sz="2800">
                            <a:solidFill>
                              <a:schemeClr val="accent6"/>
                            </a:solidFill>
                            <a:latin typeface="Cambria Math" panose="02040503050406030204" pitchFamily="18" charset="0"/>
                            <a:ea typeface="微软雅黑" panose="020B0503020204020204" pitchFamily="34" charset="-122"/>
                            <a:cs typeface="+mn-cs"/>
                          </a:rPr>
                          <m:t>0</m:t>
                        </m:r>
                        <m:r>
                          <a:rPr lang="zh-CN" altLang="en-US" sz="2800">
                            <a:solidFill>
                              <a:schemeClr val="accent6"/>
                            </a:solidFill>
                            <a:latin typeface="Cambria Math" panose="02040503050406030204" pitchFamily="18" charset="0"/>
                            <a:ea typeface="微软雅黑" panose="020B0503020204020204" pitchFamily="34" charset="-122"/>
                            <a:cs typeface="+mn-cs"/>
                          </a:rPr>
                          <m:t>）+</m:t>
                        </m:r>
                        <m:r>
                          <a:rPr lang="zh-CN" altLang="en-US" sz="2800">
                            <a:solidFill>
                              <a:schemeClr val="accent6"/>
                            </a:solidFill>
                            <a:latin typeface="Cambria Math" panose="02040503050406030204" pitchFamily="18" charset="0"/>
                            <a:ea typeface="微软雅黑" panose="020B0503020204020204" pitchFamily="34" charset="-122"/>
                            <a:cs typeface="+mn-cs"/>
                          </a:rPr>
                          <m:t>9</m:t>
                        </m:r>
                        <m:r>
                          <a:rPr lang="zh-CN" altLang="en-US" sz="2800">
                            <a:solidFill>
                              <a:schemeClr val="accent6"/>
                            </a:solidFill>
                            <a:latin typeface="Cambria Math" panose="02040503050406030204" pitchFamily="18" charset="0"/>
                            <a:ea typeface="微软雅黑" panose="020B0503020204020204" pitchFamily="34" charset="-122"/>
                            <a:cs typeface="+mn-cs"/>
                          </a:rPr>
                          <m:t>月平均人数（</m:t>
                        </m:r>
                        <m:r>
                          <a:rPr lang="zh-CN" altLang="en-US" sz="2800">
                            <a:solidFill>
                              <a:schemeClr val="accent6"/>
                            </a:solidFill>
                            <a:latin typeface="Cambria Math" panose="02040503050406030204" pitchFamily="18" charset="0"/>
                            <a:ea typeface="微软雅黑" panose="020B0503020204020204" pitchFamily="34" charset="-122"/>
                            <a:cs typeface="+mn-cs"/>
                          </a:rPr>
                          <m:t>4</m:t>
                        </m:r>
                        <m:r>
                          <a:rPr lang="zh-CN" altLang="en-US" sz="2800">
                            <a:solidFill>
                              <a:schemeClr val="accent6"/>
                            </a:solidFill>
                            <a:latin typeface="Cambria Math" panose="02040503050406030204" pitchFamily="18" charset="0"/>
                            <a:ea typeface="微软雅黑" panose="020B0503020204020204" pitchFamily="34" charset="-122"/>
                            <a:cs typeface="+mn-cs"/>
                          </a:rPr>
                          <m:t>）+</m:t>
                        </m:r>
                        <m:r>
                          <a:rPr lang="zh-CN" altLang="en-US" sz="2800">
                            <a:solidFill>
                              <a:schemeClr val="accent6"/>
                            </a:solidFill>
                            <a:latin typeface="Cambria Math" panose="02040503050406030204" pitchFamily="18" charset="0"/>
                            <a:ea typeface="微软雅黑" panose="020B0503020204020204" pitchFamily="34" charset="-122"/>
                            <a:cs typeface="+mn-cs"/>
                          </a:rPr>
                          <m:t>10</m:t>
                        </m:r>
                        <m:r>
                          <a:rPr lang="zh-CN" altLang="en-US" sz="2800">
                            <a:solidFill>
                              <a:schemeClr val="accent6"/>
                            </a:solidFill>
                            <a:latin typeface="Cambria Math" panose="02040503050406030204" pitchFamily="18" charset="0"/>
                            <a:ea typeface="微软雅黑" panose="020B0503020204020204" pitchFamily="34" charset="-122"/>
                            <a:cs typeface="+mn-cs"/>
                          </a:rPr>
                          <m:t>−</m:t>
                        </m:r>
                        <m:r>
                          <a:rPr lang="zh-CN" altLang="en-US" sz="2800">
                            <a:solidFill>
                              <a:schemeClr val="accent6"/>
                            </a:solidFill>
                            <a:latin typeface="Cambria Math" panose="02040503050406030204" pitchFamily="18" charset="0"/>
                            <a:ea typeface="微软雅黑" panose="020B0503020204020204" pitchFamily="34" charset="-122"/>
                            <a:cs typeface="+mn-cs"/>
                          </a:rPr>
                          <m:t>12</m:t>
                        </m:r>
                        <m:r>
                          <a:rPr lang="zh-CN" altLang="en-US" sz="2800">
                            <a:solidFill>
                              <a:schemeClr val="accent6"/>
                            </a:solidFill>
                            <a:latin typeface="Cambria Math" panose="02040503050406030204" pitchFamily="18" charset="0"/>
                            <a:ea typeface="微软雅黑" panose="020B0503020204020204" pitchFamily="34" charset="-122"/>
                            <a:cs typeface="+mn-cs"/>
                          </a:rPr>
                          <m:t>月平均人数</m:t>
                        </m:r>
                      </m:num>
                      <m:den>
                        <m:r>
                          <a:rPr lang="zh-CN" altLang="en-US" sz="2800">
                            <a:solidFill>
                              <a:schemeClr val="accent6"/>
                            </a:solidFill>
                            <a:latin typeface="Cambria Math" panose="02040503050406030204" pitchFamily="18" charset="0"/>
                            <a:ea typeface="微软雅黑" panose="020B0503020204020204" pitchFamily="34" charset="-122"/>
                            <a:cs typeface="+mn-cs"/>
                          </a:rPr>
                          <m:t>12</m:t>
                        </m:r>
                      </m:den>
                    </m:f>
                  </m:oMath>
                </a14:m>
                <a:endParaRPr lang="zh-CN" altLang="en-US" sz="2800">
                  <a:solidFill>
                    <a:schemeClr val="accent6"/>
                  </a:solidFill>
                </a:endParaRPr>
              </a:p>
              <a:p>
                <a:pPr marL="36195" marR="0" defTabSz="914400">
                  <a:spcBef>
                    <a:spcPts val="0"/>
                  </a:spcBef>
                  <a:spcAft>
                    <a:spcPts val="600"/>
                  </a:spcAft>
                  <a:buClrTx/>
                  <a:buSzPct val="85000"/>
                  <a:buFont typeface="Wingdings" panose="05000000000000000000" charset="0"/>
                  <a:defRPr/>
                </a:pPr>
                <a:endParaRPr lang="zh-CN" altLang="en-US" sz="2800" noProof="1" dirty="0" smtClean="0">
                  <a:solidFill>
                    <a:schemeClr val="bg1"/>
                  </a:solidFill>
                  <a:latin typeface="微软雅黑" panose="020B0503020204020204" pitchFamily="34" charset="-122"/>
                  <a:ea typeface="微软雅黑" panose="020B0503020204020204" pitchFamily="34" charset="-122"/>
                  <a:cs typeface="+mn-cs"/>
                  <a:sym typeface="+mn-ea"/>
                </a:endParaRPr>
              </a:p>
            </p:txBody>
          </p:sp>
        </mc:Choice>
        <mc:Fallback>
          <p:sp>
            <p:nvSpPr>
              <p:cNvPr id="2" name="文本框 1"/>
              <p:cNvSpPr txBox="1">
                <a:spLocks noRot="1" noChangeAspect="1" noMove="1" noResize="1" noEditPoints="1" noAdjustHandles="1" noChangeArrowheads="1" noChangeShapeType="1" noTextEdit="1"/>
              </p:cNvSpPr>
              <p:nvPr/>
            </p:nvSpPr>
            <p:spPr>
              <a:xfrm>
                <a:off x="581660" y="1631950"/>
                <a:ext cx="11032490" cy="4744085"/>
              </a:xfrm>
              <a:prstGeom prst="rect">
                <a:avLst/>
              </a:prstGeom>
              <a:blipFill rotWithShape="1">
                <a:blip r:embed="rId2"/>
                <a:stretch>
                  <a:fillRect b="-8352"/>
                </a:stretch>
              </a:blipFill>
            </p:spPr>
            <p:txBody>
              <a:bodyPr/>
              <a:lstStyle/>
              <a:p>
                <a:r>
                  <a:rPr lang="zh-CN" altLang="en-US">
                    <a:noFill/>
                  </a:rPr>
                  <a:t> </a:t>
                </a:r>
              </a:p>
            </p:txBody>
          </p:sp>
        </mc:Fallback>
      </mc:AlternateContent>
      <p:graphicFrame>
        <p:nvGraphicFramePr>
          <p:cNvPr id="5" name="表格 4"/>
          <p:cNvGraphicFramePr/>
          <p:nvPr>
            <p:custDataLst>
              <p:tags r:id="rId3"/>
            </p:custDataLst>
          </p:nvPr>
        </p:nvGraphicFramePr>
        <p:xfrm>
          <a:off x="579755" y="2492375"/>
          <a:ext cx="11032490" cy="1103630"/>
        </p:xfrm>
        <a:graphic>
          <a:graphicData uri="http://schemas.openxmlformats.org/drawingml/2006/table">
            <a:tbl>
              <a:tblPr firstRow="1" bandRow="1">
                <a:tableStyleId>{5940675A-B579-460E-94D1-54222C63F5DA}</a:tableStyleId>
              </a:tblPr>
              <a:tblGrid>
                <a:gridCol w="1576070"/>
                <a:gridCol w="1576070"/>
                <a:gridCol w="1576070"/>
                <a:gridCol w="1576070"/>
                <a:gridCol w="1576070"/>
                <a:gridCol w="1576070"/>
                <a:gridCol w="1576070"/>
              </a:tblGrid>
              <a:tr h="619125">
                <a:tc>
                  <a:txBody>
                    <a:bodyPr/>
                    <a:p>
                      <a:pPr indent="0" algn="ctr" fontAlgn="ctr">
                        <a:buNone/>
                      </a:pPr>
                      <a:r>
                        <a:rPr lang="en-US" altLang="zh-CN" sz="2400">
                          <a:solidFill>
                            <a:schemeClr val="bg2">
                              <a:lumMod val="50000"/>
                            </a:schemeClr>
                          </a:solidFill>
                        </a:rPr>
                        <a:t>9</a:t>
                      </a:r>
                      <a:r>
                        <a:rPr lang="zh-CN" altLang="en-US" sz="2400">
                          <a:solidFill>
                            <a:schemeClr val="bg2">
                              <a:lumMod val="50000"/>
                            </a:schemeClr>
                          </a:solidFill>
                        </a:rPr>
                        <a:t>月</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1-25</a:t>
                      </a:r>
                      <a:r>
                        <a:rPr lang="zh-CN" altLang="en-US" sz="2400">
                          <a:solidFill>
                            <a:schemeClr val="bg2">
                              <a:lumMod val="50000"/>
                            </a:schemeClr>
                          </a:solidFill>
                        </a:rPr>
                        <a:t>号</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26</a:t>
                      </a:r>
                      <a:r>
                        <a:rPr lang="zh-CN" altLang="en-US" sz="2400">
                          <a:solidFill>
                            <a:schemeClr val="bg2">
                              <a:lumMod val="50000"/>
                            </a:schemeClr>
                          </a:solidFill>
                        </a:rPr>
                        <a:t>号</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27</a:t>
                      </a:r>
                      <a:r>
                        <a:rPr lang="zh-CN" altLang="en-US" sz="2400">
                          <a:solidFill>
                            <a:schemeClr val="bg2">
                              <a:lumMod val="50000"/>
                            </a:schemeClr>
                          </a:solidFill>
                        </a:rPr>
                        <a:t>号</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28</a:t>
                      </a:r>
                      <a:r>
                        <a:rPr lang="zh-CN" altLang="en-US" sz="2400">
                          <a:solidFill>
                            <a:schemeClr val="bg2">
                              <a:lumMod val="50000"/>
                            </a:schemeClr>
                          </a:solidFill>
                        </a:rPr>
                        <a:t>号</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29</a:t>
                      </a:r>
                      <a:r>
                        <a:rPr lang="zh-CN" altLang="en-US" sz="2400">
                          <a:solidFill>
                            <a:schemeClr val="bg2">
                              <a:lumMod val="50000"/>
                            </a:schemeClr>
                          </a:solidFill>
                        </a:rPr>
                        <a:t>号（国庆放假）</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30</a:t>
                      </a:r>
                      <a:r>
                        <a:rPr lang="zh-CN" altLang="en-US" sz="2400">
                          <a:solidFill>
                            <a:schemeClr val="bg2">
                              <a:lumMod val="50000"/>
                            </a:schemeClr>
                          </a:solidFill>
                        </a:rPr>
                        <a:t>号（国庆放假）</a:t>
                      </a:r>
                      <a:endParaRPr lang="zh-CN" altLang="en-US" sz="2400">
                        <a:solidFill>
                          <a:schemeClr val="bg2">
                            <a:lumMod val="50000"/>
                          </a:schemeClr>
                        </a:solidFill>
                      </a:endParaRPr>
                    </a:p>
                  </a:txBody>
                  <a:tcPr anchor="ctr" anchorCtr="1"/>
                </a:tc>
              </a:tr>
              <a:tr h="463550">
                <a:tc>
                  <a:txBody>
                    <a:bodyPr/>
                    <a:p>
                      <a:pPr indent="0" algn="ctr" fontAlgn="ctr">
                        <a:buNone/>
                      </a:pPr>
                      <a:r>
                        <a:rPr lang="zh-CN" altLang="en-US" sz="2000">
                          <a:solidFill>
                            <a:schemeClr val="bg2">
                              <a:lumMod val="50000"/>
                            </a:schemeClr>
                          </a:solidFill>
                        </a:rPr>
                        <a:t>每天用工人数</a:t>
                      </a:r>
                      <a:endParaRPr lang="zh-CN" altLang="en-US" sz="20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20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30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30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c>
                  <a:txBody>
                    <a:bodyPr/>
                    <a:p>
                      <a:pPr indent="0" algn="ctr" fontAlgn="ctr">
                        <a:buNone/>
                      </a:pPr>
                      <a:r>
                        <a:rPr lang="en-US" altLang="zh-CN" sz="2400">
                          <a:solidFill>
                            <a:schemeClr val="bg2">
                              <a:lumMod val="50000"/>
                            </a:schemeClr>
                          </a:solidFill>
                        </a:rPr>
                        <a:t>30</a:t>
                      </a:r>
                      <a:r>
                        <a:rPr lang="zh-CN" altLang="en-US" sz="2400">
                          <a:solidFill>
                            <a:schemeClr val="bg2">
                              <a:lumMod val="50000"/>
                            </a:schemeClr>
                          </a:solidFill>
                        </a:rPr>
                        <a:t>人</a:t>
                      </a:r>
                      <a:endParaRPr lang="zh-CN" altLang="en-US" sz="2400">
                        <a:solidFill>
                          <a:schemeClr val="bg2">
                            <a:lumMod val="50000"/>
                          </a:schemeClr>
                        </a:solidFill>
                      </a:endParaRPr>
                    </a:p>
                  </a:txBody>
                  <a:tcPr anchor="ctr" anchorCtr="1"/>
                </a:tc>
              </a:tr>
            </a:tbl>
          </a:graphicData>
        </a:graphic>
      </p:graphicFrame>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从业人员工资总额</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224915" y="1637665"/>
            <a:ext cx="9211945"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指本单位在报告期内（季度或年度）直接支付给本单位全部从业人员的劳动报酬总额。</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不论是计入成本的还是不计入成本的，不论是以货币形式支付的还是以实物形式支付的，只要发放给个人自由支配的，都列入工资总额的计算范围。</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一般包括工资、奖金、津贴和补贴、其他工资</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等。</a:t>
            </a: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从业人员工资总额</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384300" y="1513205"/>
            <a:ext cx="9701530"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单位代扣的工资部分</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的个人所得税 </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住房公积金和社会保险基金</a:t>
            </a:r>
            <a:r>
              <a:rPr lang="zh-CN" altLang="en-US" sz="2400" noProof="1" dirty="0" smtClean="0">
                <a:solidFill>
                  <a:srgbClr val="FF0000"/>
                </a:solidFill>
                <a:latin typeface="微软雅黑" panose="020B0503020204020204" pitchFamily="34" charset="-122"/>
                <a:ea typeface="微软雅黑" panose="020B0503020204020204" pitchFamily="34" charset="-122"/>
                <a:sym typeface="+mn-ea"/>
              </a:rPr>
              <a:t>个人缴纳</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部分；</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单位从个人工资中直接为其代扣或代缴的房费、水费、电费、物业费等；</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单位发放的实物性质的以及各种形式的充值卡、购物卡（券）等；</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取暖补贴、物业补贴、住房补贴、车改补贴等；</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高温津贴、技术性津贴、激励津贴等；</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包括外派工作补贴（如驻村、援疆援藏、抗疫一线医务人员所发相关补贴）。</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56908"/>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4574540" y="996950"/>
            <a:ext cx="3857625" cy="460375"/>
          </a:xfrm>
          <a:prstGeom prst="rect">
            <a:avLst/>
          </a:prstGeom>
          <a:noFill/>
        </p:spPr>
        <p:txBody>
          <a:bodyPr wrap="square" rtlCol="0">
            <a:spAutoFit/>
          </a:bodyPr>
          <a:p>
            <a:r>
              <a:rPr lang="zh-CN" altLang="en-US" sz="2400">
                <a:solidFill>
                  <a:srgbClr val="FF0000"/>
                </a:solidFill>
              </a:rPr>
              <a:t>包括</a:t>
            </a:r>
            <a:endParaRPr lang="zh-CN" altLang="en-US" sz="2400">
              <a:solidFill>
                <a:srgbClr val="FF0000"/>
              </a:solidFill>
            </a:endParaRPr>
          </a:p>
        </p:txBody>
      </p: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从业人员工资总额</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718310" y="1513205"/>
            <a:ext cx="9709150"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病假、事假等情况扣款；</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FF0000"/>
                </a:solidFill>
                <a:latin typeface="微软雅黑" panose="020B0503020204020204" pitchFamily="34" charset="-122"/>
                <a:ea typeface="微软雅黑" panose="020B0503020204020204" pitchFamily="34" charset="-122"/>
                <a:sym typeface="+mn-ea"/>
              </a:rPr>
              <a:t>单位负担</a:t>
            </a: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的五险一金、补充养老保险；</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丧葬补助费、抚恤金、异地安家费、探亲路费、出差补助、</a:t>
            </a: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误餐费、人才引进补贴（只能用于特定用途，不能由个人自由支配，不计入）；</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入股分红、股权激励兑现和各种</a:t>
            </a:r>
            <a:r>
              <a:rPr lang="zh-CN" altLang="en-US" sz="2300" noProof="1" dirty="0" smtClean="0">
                <a:solidFill>
                  <a:srgbClr val="FF0000"/>
                </a:solidFill>
                <a:latin typeface="微软雅黑" panose="020B0503020204020204" pitchFamily="34" charset="-122"/>
                <a:ea typeface="微软雅黑" panose="020B0503020204020204" pitchFamily="34" charset="-122"/>
                <a:sym typeface="+mn-ea"/>
              </a:rPr>
              <a:t>资本性收益</a:t>
            </a: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因使用劳务派遣人员而支付的管理费；</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独生子女费、婴幼儿奶费、计划生育补贴、独生子女奖励补助等；</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单位支付的</a:t>
            </a:r>
            <a:r>
              <a:rPr lang="zh-CN" altLang="en-US" sz="2300" noProof="1" dirty="0" smtClean="0">
                <a:solidFill>
                  <a:srgbClr val="FF0000"/>
                </a:solidFill>
                <a:latin typeface="微软雅黑" panose="020B0503020204020204" pitchFamily="34" charset="-122"/>
                <a:ea typeface="微软雅黑" panose="020B0503020204020204" pitchFamily="34" charset="-122"/>
                <a:sym typeface="+mn-ea"/>
              </a:rPr>
              <a:t>离职补偿金</a:t>
            </a: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等；</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300" noProof="1" dirty="0" smtClean="0">
                <a:solidFill>
                  <a:srgbClr val="336699"/>
                </a:solidFill>
                <a:latin typeface="微软雅黑" panose="020B0503020204020204" pitchFamily="34" charset="-122"/>
                <a:ea typeface="微软雅黑" panose="020B0503020204020204" pitchFamily="34" charset="-122"/>
                <a:sym typeface="+mn-ea"/>
              </a:rPr>
              <a:t>发给外单位人员的稿费、讲课费等。</a:t>
            </a:r>
            <a:endParaRPr lang="zh-CN" altLang="en-US" sz="23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8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4574540" y="996950"/>
            <a:ext cx="3857625" cy="460375"/>
          </a:xfrm>
          <a:prstGeom prst="rect">
            <a:avLst/>
          </a:prstGeom>
          <a:noFill/>
        </p:spPr>
        <p:txBody>
          <a:bodyPr wrap="square" rtlCol="0">
            <a:spAutoFit/>
          </a:bodyPr>
          <a:p>
            <a:r>
              <a:rPr lang="zh-CN" altLang="en-US" sz="2400">
                <a:solidFill>
                  <a:srgbClr val="FF0000"/>
                </a:solidFill>
              </a:rPr>
              <a:t>不包括</a:t>
            </a:r>
            <a:endParaRPr lang="zh-CN" altLang="en-US" sz="2400">
              <a:solidFill>
                <a:srgbClr val="FF0000"/>
              </a:solidFill>
            </a:endParaRPr>
          </a:p>
        </p:txBody>
      </p: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从业人员工资总额</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384300" y="1513205"/>
            <a:ext cx="9701530"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注意</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事项</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3200" noProof="1" dirty="0" smtClean="0">
                <a:solidFill>
                  <a:srgbClr val="FF0000"/>
                </a:solidFill>
                <a:latin typeface="微软雅黑" panose="020B0503020204020204" pitchFamily="34" charset="-122"/>
                <a:ea typeface="微软雅黑" panose="020B0503020204020204" pitchFamily="34" charset="-122"/>
                <a:sym typeface="+mn-ea"/>
              </a:rPr>
              <a:t>是税前工资</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，不包括“五险一金”单位缴纳部分。</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遵循“实际发放”原则。以工资发放的时间为统计，什么时候发放，什么时候统计。</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发放给个人可以自由支配。</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不包括从单位工会经费或工会账户中发放的现金或实物。</a:t>
            </a:r>
            <a:b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b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从业人员工资总额</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
        <p:nvSpPr>
          <p:cNvPr id="6" name="圆角矩形 5"/>
          <p:cNvSpPr/>
          <p:nvPr/>
        </p:nvSpPr>
        <p:spPr>
          <a:xfrm>
            <a:off x="1068070" y="1000760"/>
            <a:ext cx="2930525" cy="54673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 name="文本框 16"/>
          <p:cNvSpPr txBox="1"/>
          <p:nvPr/>
        </p:nvSpPr>
        <p:spPr>
          <a:xfrm>
            <a:off x="1529556" y="1029653"/>
            <a:ext cx="2011680" cy="460375"/>
          </a:xfrm>
          <a:prstGeom prst="rect">
            <a:avLst/>
          </a:prstGeom>
          <a:noFill/>
          <a:ln w="9525">
            <a:noFill/>
          </a:ln>
        </p:spPr>
        <p:txBody>
          <a:bodyPr wrap="none" anchor="t" anchorCtr="0">
            <a:spAutoFit/>
          </a:bodyPr>
          <a:p>
            <a:pPr algn="ctr"/>
            <a:r>
              <a:rPr lang="zh-CN" altLang="en-US" sz="2400" b="1" dirty="0">
                <a:solidFill>
                  <a:schemeClr val="bg1"/>
                </a:solidFill>
                <a:uFillTx/>
                <a:latin typeface="Arial" panose="020B0604020202020204" pitchFamily="34" charset="0"/>
                <a:ea typeface="微软雅黑" panose="020B0503020204020204" pitchFamily="34" charset="-122"/>
              </a:rPr>
              <a:t>应付职工薪酬</a:t>
            </a:r>
            <a:endParaRPr lang="zh-CN" altLang="en-US" sz="2400" b="1" dirty="0">
              <a:solidFill>
                <a:schemeClr val="bg1"/>
              </a:solidFill>
              <a:uFillTx/>
              <a:latin typeface="Arial" panose="020B0604020202020204" pitchFamily="34" charset="0"/>
              <a:ea typeface="微软雅黑" panose="020B0503020204020204" pitchFamily="34" charset="-122"/>
            </a:endParaRPr>
          </a:p>
        </p:txBody>
      </p:sp>
      <p:sp>
        <p:nvSpPr>
          <p:cNvPr id="10" name="文本框 9"/>
          <p:cNvSpPr txBox="1"/>
          <p:nvPr>
            <p:custDataLst>
              <p:tags r:id="rId2"/>
            </p:custDataLst>
          </p:nvPr>
        </p:nvSpPr>
        <p:spPr>
          <a:xfrm>
            <a:off x="746760" y="1569085"/>
            <a:ext cx="10697845" cy="829945"/>
          </a:xfrm>
          <a:prstGeom prst="rect">
            <a:avLst/>
          </a:prstGeom>
          <a:noFill/>
        </p:spPr>
        <p:txBody>
          <a:bodyPr wrap="square" rtlCol="0">
            <a:noAutofit/>
          </a:bodyPr>
          <a:p>
            <a:pPr marL="36195" marR="0" defTabSz="914400">
              <a:lnSpc>
                <a:spcPct val="150000"/>
              </a:lnSpc>
              <a:spcBef>
                <a:spcPts val="0"/>
              </a:spcBef>
              <a:buClrTx/>
              <a:buSzPct val="85000"/>
              <a:buFont typeface="Wingdings" panose="05000000000000000000" charset="0"/>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指企业为获得职工提供的服务或解除劳动关系而给予的各种形式的报酬或补偿。</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graphicFrame>
        <p:nvGraphicFramePr>
          <p:cNvPr id="11" name="表格 10"/>
          <p:cNvGraphicFramePr/>
          <p:nvPr>
            <p:custDataLst>
              <p:tags r:id="rId3"/>
            </p:custDataLst>
          </p:nvPr>
        </p:nvGraphicFramePr>
        <p:xfrm>
          <a:off x="1301115" y="2420620"/>
          <a:ext cx="9589976" cy="3683000"/>
        </p:xfrm>
        <a:graphic>
          <a:graphicData uri="http://schemas.openxmlformats.org/drawingml/2006/table">
            <a:tbl>
              <a:tblPr firstRow="1" bandRow="1">
                <a:tableStyleId>{5C22544A-7EE6-4342-B048-85BDC9FD1C3A}</a:tableStyleId>
              </a:tblPr>
              <a:tblGrid>
                <a:gridCol w="777240"/>
                <a:gridCol w="6580076"/>
                <a:gridCol w="2232660"/>
              </a:tblGrid>
              <a:tr h="381000">
                <a:tc>
                  <a:txBody>
                    <a:bodyPr/>
                    <a:p>
                      <a:pPr algn="ctr">
                        <a:buNone/>
                      </a:pPr>
                      <a:r>
                        <a:rPr lang="zh-CN" altLang="en-US"/>
                        <a:t>序号</a:t>
                      </a:r>
                      <a:endParaRPr lang="en-US" altLang="zh-CN"/>
                    </a:p>
                  </a:txBody>
                  <a:tcPr/>
                </a:tc>
                <a:tc>
                  <a:txBody>
                    <a:bodyPr/>
                    <a:p>
                      <a:pPr algn="ctr">
                        <a:buNone/>
                      </a:pPr>
                      <a:r>
                        <a:rPr lang="zh-CN" altLang="en-US"/>
                        <a:t>应付职工薪酬</a:t>
                      </a:r>
                      <a:endParaRPr lang="zh-CN" altLang="en-US"/>
                    </a:p>
                  </a:txBody>
                  <a:tcPr/>
                </a:tc>
                <a:tc>
                  <a:txBody>
                    <a:bodyPr/>
                    <a:p>
                      <a:pPr>
                        <a:buNone/>
                      </a:pPr>
                      <a:r>
                        <a:rPr lang="zh-CN" altLang="en-US"/>
                        <a:t>是否计入工资总额</a:t>
                      </a:r>
                      <a:endParaRPr lang="zh-CN" altLang="en-US"/>
                    </a:p>
                  </a:txBody>
                  <a:tcPr/>
                </a:tc>
              </a:tr>
              <a:tr h="381000">
                <a:tc>
                  <a:txBody>
                    <a:bodyPr/>
                    <a:p>
                      <a:pPr algn="ctr">
                        <a:buNone/>
                      </a:pPr>
                      <a:r>
                        <a:rPr lang="en-US" altLang="zh-CN"/>
                        <a:t>1</a:t>
                      </a:r>
                      <a:endParaRPr lang="en-US" altLang="zh-CN"/>
                    </a:p>
                  </a:txBody>
                  <a:tcPr/>
                </a:tc>
                <a:tc>
                  <a:txBody>
                    <a:bodyPr/>
                    <a:p>
                      <a:pPr>
                        <a:buNone/>
                      </a:pPr>
                      <a:r>
                        <a:rPr lang="zh-CN" sz="1800" dirty="0" smtClean="0">
                          <a:solidFill>
                            <a:srgbClr val="336699"/>
                          </a:solidFill>
                          <a:latin typeface="微软雅黑" panose="020B0503020204020204" pitchFamily="34" charset="-122"/>
                          <a:ea typeface="微软雅黑" panose="020B0503020204020204" pitchFamily="34" charset="-122"/>
                          <a:sym typeface="+mn-ea"/>
                        </a:rPr>
                        <a:t>职工工资、奖金、津贴和补贴。</a:t>
                      </a:r>
                      <a:endParaRPr lang="zh-CN" altLang="en-US"/>
                    </a:p>
                  </a:txBody>
                  <a:tcPr/>
                </a:tc>
                <a:tc>
                  <a:txBody>
                    <a:bodyPr/>
                    <a:p>
                      <a:pPr algn="ctr">
                        <a:buNone/>
                      </a:pPr>
                      <a:r>
                        <a:rPr lang="zh-CN" altLang="en-US"/>
                        <a:t>计入</a:t>
                      </a:r>
                      <a:endParaRPr lang="zh-CN" altLang="en-US"/>
                    </a:p>
                  </a:txBody>
                  <a:tcPr anchor="ctr" anchorCtr="0"/>
                </a:tc>
              </a:tr>
              <a:tr h="381000">
                <a:tc>
                  <a:txBody>
                    <a:bodyPr/>
                    <a:p>
                      <a:pPr algn="ctr">
                        <a:buNone/>
                      </a:pPr>
                      <a:r>
                        <a:rPr lang="en-US" altLang="zh-CN"/>
                        <a:t>2</a:t>
                      </a:r>
                      <a:endParaRPr lang="en-US" altLang="zh-CN"/>
                    </a:p>
                  </a:txBody>
                  <a:tcPr anchor="ctr" anchorCtr="0"/>
                </a:tc>
                <a:tc>
                  <a:txBody>
                    <a:bodyPr/>
                    <a:p>
                      <a:pPr fontAlgn="auto">
                        <a:lnSpc>
                          <a:spcPts val="2800"/>
                        </a:lnSpc>
                        <a:buNone/>
                      </a:pPr>
                      <a:r>
                        <a:rPr lang="zh-CN" sz="1800" dirty="0" smtClean="0">
                          <a:solidFill>
                            <a:srgbClr val="336699"/>
                          </a:solidFill>
                          <a:latin typeface="微软雅黑" panose="020B0503020204020204" pitchFamily="34" charset="-122"/>
                          <a:ea typeface="微软雅黑" panose="020B0503020204020204" pitchFamily="34" charset="-122"/>
                          <a:sym typeface="+mn-ea"/>
                        </a:rPr>
                        <a:t>职工福利费，如困难补助、丧葬费、抚恤费、安家费等。</a:t>
                      </a:r>
                      <a:endParaRPr lang="zh-CN" dirty="0" smtClean="0">
                        <a:solidFill>
                          <a:srgbClr val="336699"/>
                        </a:solidFill>
                        <a:latin typeface="微软雅黑" panose="020B0503020204020204" pitchFamily="34" charset="-122"/>
                        <a:ea typeface="微软雅黑" panose="020B0503020204020204" pitchFamily="34" charset="-122"/>
                      </a:endParaRPr>
                    </a:p>
                  </a:txBody>
                  <a:tcPr/>
                </a:tc>
                <a:tc>
                  <a:txBody>
                    <a:bodyPr/>
                    <a:p>
                      <a:pPr algn="ctr">
                        <a:buNone/>
                      </a:pPr>
                      <a:r>
                        <a:rPr lang="zh-CN" altLang="en-US" sz="2400">
                          <a:solidFill>
                            <a:srgbClr val="FF0000"/>
                          </a:solidFill>
                        </a:rPr>
                        <a:t>不计入</a:t>
                      </a:r>
                      <a:endParaRPr lang="zh-CN" altLang="en-US" sz="2400">
                        <a:solidFill>
                          <a:srgbClr val="FF0000"/>
                        </a:solidFill>
                      </a:endParaRPr>
                    </a:p>
                  </a:txBody>
                  <a:tcPr anchor="ctr" anchorCtr="0"/>
                </a:tc>
              </a:tr>
              <a:tr h="802640">
                <a:tc>
                  <a:txBody>
                    <a:bodyPr/>
                    <a:p>
                      <a:pPr algn="ctr">
                        <a:buNone/>
                      </a:pPr>
                      <a:r>
                        <a:rPr lang="en-US" altLang="zh-CN"/>
                        <a:t>3</a:t>
                      </a:r>
                      <a:endParaRPr lang="en-US" altLang="zh-CN"/>
                    </a:p>
                  </a:txBody>
                  <a:tcPr anchor="ctr" anchorCtr="0"/>
                </a:tc>
                <a:tc>
                  <a:txBody>
                    <a:bodyPr/>
                    <a:p>
                      <a:pPr fontAlgn="auto">
                        <a:lnSpc>
                          <a:spcPts val="2800"/>
                        </a:lnSpc>
                        <a:buNone/>
                      </a:pPr>
                      <a:r>
                        <a:rPr lang="zh-CN" sz="1800" dirty="0" smtClean="0">
                          <a:solidFill>
                            <a:srgbClr val="336699"/>
                          </a:solidFill>
                          <a:latin typeface="微软雅黑" panose="020B0503020204020204" pitchFamily="34" charset="-122"/>
                          <a:ea typeface="微软雅黑" panose="020B0503020204020204" pitchFamily="34" charset="-122"/>
                          <a:sym typeface="+mn-ea"/>
                        </a:rPr>
                        <a:t>医疗保险费、养老保险费、失业保险费、工伤保险费和生育保险费等社会保险费，住房公积金。 </a:t>
                      </a:r>
                      <a:r>
                        <a:rPr lang="en-US" altLang="zh-CN" sz="1800" dirty="0" smtClean="0">
                          <a:solidFill>
                            <a:srgbClr val="336699"/>
                          </a:solidFill>
                          <a:latin typeface="微软雅黑" panose="020B0503020204020204" pitchFamily="34" charset="-122"/>
                          <a:ea typeface="微软雅黑" panose="020B0503020204020204" pitchFamily="34" charset="-122"/>
                          <a:sym typeface="+mn-ea"/>
                        </a:rPr>
                        <a:t>       </a:t>
                      </a:r>
                      <a:endParaRPr lang="zh-CN" altLang="en-US"/>
                    </a:p>
                  </a:txBody>
                  <a:tcPr/>
                </a:tc>
                <a:tc>
                  <a:txBody>
                    <a:bodyPr/>
                    <a:p>
                      <a:pPr algn="ctr">
                        <a:buNone/>
                      </a:pPr>
                      <a:r>
                        <a:rPr lang="zh-CN" altLang="en-US" sz="2400">
                          <a:solidFill>
                            <a:srgbClr val="FF0000"/>
                          </a:solidFill>
                        </a:rPr>
                        <a:t>个人缴纳部分计入</a:t>
                      </a:r>
                      <a:endParaRPr lang="zh-CN" altLang="en-US" sz="2400">
                        <a:solidFill>
                          <a:srgbClr val="FF0000"/>
                        </a:solidFill>
                      </a:endParaRPr>
                    </a:p>
                  </a:txBody>
                  <a:tcPr anchor="ctr" anchorCtr="0"/>
                </a:tc>
              </a:tr>
              <a:tr h="381000">
                <a:tc>
                  <a:txBody>
                    <a:bodyPr/>
                    <a:p>
                      <a:pPr marR="0" algn="ctr" defTabSz="914400">
                        <a:lnSpc>
                          <a:spcPts val="3200"/>
                        </a:lnSpc>
                        <a:spcBef>
                          <a:spcPts val="0"/>
                        </a:spcBef>
                        <a:buClrTx/>
                        <a:buSzPct val="85000"/>
                        <a:buFont typeface="Wingdings" panose="05000000000000000000" charset="0"/>
                        <a:buNone/>
                        <a:defRPr/>
                      </a:pPr>
                      <a:r>
                        <a:rPr lang="en-US" altLang="zh-CN"/>
                        <a:t>4</a:t>
                      </a:r>
                      <a:endParaRPr lang="en-US" altLang="zh-CN"/>
                    </a:p>
                  </a:txBody>
                  <a:tcPr anchor="ctr" anchorCtr="0"/>
                </a:tc>
                <a:tc>
                  <a:txBody>
                    <a:bodyPr/>
                    <a:p>
                      <a:pPr marR="0" defTabSz="914400" fontAlgn="auto">
                        <a:lnSpc>
                          <a:spcPts val="2800"/>
                        </a:lnSpc>
                        <a:spcBef>
                          <a:spcPts val="0"/>
                        </a:spcBef>
                        <a:buClrTx/>
                        <a:buSzPct val="85000"/>
                        <a:buFont typeface="Wingdings" panose="05000000000000000000" charset="0"/>
                        <a:defRPr/>
                      </a:pPr>
                      <a:r>
                        <a:rPr lang="zh-CN" sz="1800" dirty="0" smtClean="0">
                          <a:solidFill>
                            <a:srgbClr val="336699"/>
                          </a:solidFill>
                          <a:latin typeface="微软雅黑" panose="020B0503020204020204" pitchFamily="34" charset="-122"/>
                          <a:ea typeface="微软雅黑" panose="020B0503020204020204" pitchFamily="34" charset="-122"/>
                          <a:sym typeface="+mn-ea"/>
                        </a:rPr>
                        <a:t>①工会经费和职工教育经费，</a:t>
                      </a:r>
                      <a:r>
                        <a:rPr lang="zh-CN" sz="2000" dirty="0" smtClean="0">
                          <a:solidFill>
                            <a:srgbClr val="FF0000"/>
                          </a:solidFill>
                          <a:latin typeface="微软雅黑" panose="020B0503020204020204" pitchFamily="34" charset="-122"/>
                          <a:ea typeface="微软雅黑" panose="020B0503020204020204" pitchFamily="34" charset="-122"/>
                          <a:sym typeface="+mn-ea"/>
                        </a:rPr>
                        <a:t>②利润分享计划，③辞退</a:t>
                      </a:r>
                      <a:r>
                        <a:rPr lang="zh-CN" sz="2000" dirty="0" smtClean="0">
                          <a:solidFill>
                            <a:srgbClr val="FF0000"/>
                          </a:solidFill>
                          <a:latin typeface="微软雅黑" panose="020B0503020204020204" pitchFamily="34" charset="-122"/>
                          <a:ea typeface="微软雅黑" panose="020B0503020204020204" pitchFamily="34" charset="-122"/>
                          <a:sym typeface="+mn-ea"/>
                        </a:rPr>
                        <a:t>金，④独生子女费，</a:t>
                      </a:r>
                      <a:r>
                        <a:rPr lang="zh-CN" sz="1800" dirty="0" smtClean="0">
                          <a:solidFill>
                            <a:srgbClr val="336699"/>
                          </a:solidFill>
                          <a:latin typeface="微软雅黑" panose="020B0503020204020204" pitchFamily="34" charset="-122"/>
                          <a:ea typeface="微软雅黑" panose="020B0503020204020204" pitchFamily="34" charset="-122"/>
                          <a:sym typeface="+mn-ea"/>
                        </a:rPr>
                        <a:t>⑤其他为获得职工提供的服务而给予的报酬或补偿。</a:t>
                      </a:r>
                      <a:endParaRPr lang="zh-CN" altLang="en-US"/>
                    </a:p>
                  </a:txBody>
                  <a:tcPr/>
                </a:tc>
                <a:tc>
                  <a:txBody>
                    <a:bodyPr/>
                    <a:p>
                      <a:pPr algn="ctr">
                        <a:buNone/>
                      </a:pPr>
                      <a:r>
                        <a:rPr lang="zh-CN" altLang="en-US" sz="2400">
                          <a:solidFill>
                            <a:srgbClr val="FF0000"/>
                          </a:solidFill>
                        </a:rPr>
                        <a:t>不计入</a:t>
                      </a:r>
                      <a:endParaRPr lang="zh-CN" altLang="en-US" sz="2400">
                        <a:solidFill>
                          <a:srgbClr val="FF0000"/>
                        </a:solidFill>
                      </a:endParaRPr>
                    </a:p>
                  </a:txBody>
                  <a:tcPr anchor="ctr" anchorCtr="0"/>
                </a:tc>
              </a:tr>
              <a:tr h="381000">
                <a:tc>
                  <a:txBody>
                    <a:bodyPr/>
                    <a:p>
                      <a:pPr algn="ctr">
                        <a:buNone/>
                      </a:pPr>
                      <a:r>
                        <a:rPr lang="en-US" altLang="zh-CN"/>
                        <a:t>5</a:t>
                      </a:r>
                      <a:endParaRPr lang="en-US" altLang="zh-CN"/>
                    </a:p>
                  </a:txBody>
                  <a:tcPr anchor="ctr" anchorCtr="0"/>
                </a:tc>
                <a:tc>
                  <a:txBody>
                    <a:bodyPr/>
                    <a:p>
                      <a:pPr fontAlgn="auto">
                        <a:lnSpc>
                          <a:spcPts val="3060"/>
                        </a:lnSpc>
                        <a:buNone/>
                      </a:pPr>
                      <a:r>
                        <a:rPr lang="zh-CN" altLang="en-US" sz="1800" dirty="0" smtClean="0">
                          <a:solidFill>
                            <a:srgbClr val="336699"/>
                          </a:solidFill>
                          <a:latin typeface="微软雅黑" panose="020B0503020204020204" pitchFamily="34" charset="-122"/>
                          <a:ea typeface="微软雅黑" panose="020B0503020204020204" pitchFamily="34" charset="-122"/>
                          <a:sym typeface="+mn-ea"/>
                        </a:rPr>
                        <a:t>劳务派遣人员薪酬（不包括因使用劳务派遣人员而支付的管理费用和其他用工成本）。</a:t>
                      </a:r>
                      <a:endParaRPr lang="zh-CN" altLang="en-US"/>
                    </a:p>
                  </a:txBody>
                  <a:tcPr/>
                </a:tc>
                <a:tc>
                  <a:txBody>
                    <a:bodyPr/>
                    <a:p>
                      <a:pPr algn="ctr">
                        <a:buNone/>
                      </a:pPr>
                      <a:r>
                        <a:rPr lang="zh-CN" altLang="en-US"/>
                        <a:t>计入</a:t>
                      </a:r>
                      <a:endParaRPr lang="zh-CN" altLang="en-US"/>
                    </a:p>
                  </a:txBody>
                  <a:tcPr anchor="ctr" anchorCtr="0"/>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指标解释</a:t>
            </a:r>
            <a:endParaRPr lang="zh-CN" altLang="en-US" sz="2800">
              <a:solidFill>
                <a:schemeClr val="accent6"/>
              </a:solidFill>
            </a:endParaRPr>
          </a:p>
        </p:txBody>
      </p:sp>
      <p:sp>
        <p:nvSpPr>
          <p:cNvPr id="20" name="文本框 19"/>
          <p:cNvSpPr txBox="1"/>
          <p:nvPr/>
        </p:nvSpPr>
        <p:spPr>
          <a:xfrm>
            <a:off x="558165" y="1006475"/>
            <a:ext cx="11075035" cy="5574030"/>
          </a:xfrm>
          <a:prstGeom prst="rect">
            <a:avLst/>
          </a:prstGeom>
        </p:spPr>
        <p:txBody>
          <a:bodyPr>
            <a:noAutofit/>
          </a:bodyPr>
          <a:p>
            <a:pPr algn="just">
              <a:lnSpc>
                <a:spcPct val="120000"/>
              </a:lnSpc>
              <a:spcBef>
                <a:spcPts val="500"/>
              </a:spcBef>
              <a:buClrTx/>
              <a:buSzTx/>
              <a:buFontTx/>
            </a:pPr>
            <a:r>
              <a:rPr lang="zh-CN" sz="2400" dirty="0" smtClean="0">
                <a:solidFill>
                  <a:srgbClr val="FF0000"/>
                </a:solidFill>
                <a:latin typeface="微软雅黑" panose="020B0503020204020204" pitchFamily="34" charset="-122"/>
                <a:ea typeface="微软雅黑" panose="020B0503020204020204" pitchFamily="34" charset="-122"/>
              </a:rPr>
              <a:t>易错点</a:t>
            </a:r>
            <a:r>
              <a:rPr lang="en-US" altLang="zh-CN" sz="2400" dirty="0" smtClean="0">
                <a:solidFill>
                  <a:srgbClr val="FF0000"/>
                </a:solidFill>
                <a:latin typeface="微软雅黑" panose="020B0503020204020204" pitchFamily="34" charset="-122"/>
                <a:ea typeface="微软雅黑" panose="020B0503020204020204" pitchFamily="34" charset="-122"/>
              </a:rPr>
              <a:t>1</a:t>
            </a:r>
            <a:r>
              <a:rPr lang="zh-CN" altLang="en-US" sz="2400" dirty="0" smtClean="0">
                <a:solidFill>
                  <a:srgbClr val="FF0000"/>
                </a:solidFill>
                <a:latin typeface="微软雅黑" panose="020B0503020204020204" pitchFamily="34" charset="-122"/>
                <a:ea typeface="微软雅黑" panose="020B0503020204020204" pitchFamily="34" charset="-122"/>
              </a:rPr>
              <a:t>：</a:t>
            </a:r>
            <a:r>
              <a:rPr lang="zh-CN" sz="2400" dirty="0" smtClean="0">
                <a:solidFill>
                  <a:srgbClr val="FF0000"/>
                </a:solidFill>
                <a:latin typeface="微软雅黑" panose="020B0503020204020204" pitchFamily="34" charset="-122"/>
                <a:ea typeface="微软雅黑" panose="020B0503020204020204" pitchFamily="34" charset="-122"/>
              </a:rPr>
              <a:t>不要填实发工资</a:t>
            </a:r>
            <a:r>
              <a:rPr lang="zh-CN" altLang="en-US" sz="2400" dirty="0" smtClean="0">
                <a:solidFill>
                  <a:srgbClr val="FF0000"/>
                </a:solidFill>
                <a:latin typeface="微软雅黑" panose="020B0503020204020204" pitchFamily="34" charset="-122"/>
                <a:ea typeface="微软雅黑" panose="020B0503020204020204" pitchFamily="34" charset="-122"/>
              </a:rPr>
              <a:t>，</a:t>
            </a:r>
            <a:r>
              <a:rPr lang="zh-CN" sz="2400" dirty="0" smtClean="0">
                <a:solidFill>
                  <a:srgbClr val="FF0000"/>
                </a:solidFill>
                <a:latin typeface="微软雅黑" panose="020B0503020204020204" pitchFamily="34" charset="-122"/>
                <a:sym typeface="+mn-ea"/>
              </a:rPr>
              <a:t>要填应发工资。包括</a:t>
            </a:r>
            <a:r>
              <a:rPr lang="zh-CN" sz="2400" dirty="0" smtClean="0">
                <a:solidFill>
                  <a:srgbClr val="336699"/>
                </a:solidFill>
                <a:latin typeface="微软雅黑" panose="020B0503020204020204" pitchFamily="34" charset="-122"/>
                <a:sym typeface="+mn-ea"/>
              </a:rPr>
              <a:t>单位代扣的个人所得税 “税前工资”，住房公积金和社会保险基金和职业年金的个人缴纳部分，单位为职工缴纳的商业保险;</a:t>
            </a:r>
            <a:endParaRPr lang="zh-CN" sz="2400" dirty="0" smtClean="0">
              <a:solidFill>
                <a:srgbClr val="336699"/>
              </a:solidFill>
              <a:latin typeface="微软雅黑" panose="020B0503020204020204" pitchFamily="34" charset="-122"/>
              <a:sym typeface="+mn-ea"/>
            </a:endParaRPr>
          </a:p>
          <a:p>
            <a:pPr indent="0" algn="just">
              <a:lnSpc>
                <a:spcPct val="120000"/>
              </a:lnSpc>
              <a:spcBef>
                <a:spcPts val="500"/>
              </a:spcBef>
              <a:buNone/>
            </a:pPr>
            <a:r>
              <a:rPr lang="zh-CN" sz="2400" dirty="0" smtClean="0">
                <a:solidFill>
                  <a:srgbClr val="FF0000"/>
                </a:solidFill>
                <a:latin typeface="微软雅黑" panose="020B0503020204020204" pitchFamily="34" charset="-122"/>
                <a:sym typeface="+mn-ea"/>
              </a:rPr>
              <a:t>易错点</a:t>
            </a:r>
            <a:r>
              <a:rPr lang="en-US" altLang="zh-CN" sz="2400" dirty="0" smtClean="0">
                <a:solidFill>
                  <a:srgbClr val="FF0000"/>
                </a:solidFill>
                <a:latin typeface="微软雅黑" panose="020B0503020204020204" pitchFamily="34" charset="-122"/>
                <a:sym typeface="+mn-ea"/>
              </a:rPr>
              <a:t>2</a:t>
            </a:r>
            <a:r>
              <a:rPr lang="zh-CN" altLang="en-US" sz="2400" dirty="0" smtClean="0">
                <a:solidFill>
                  <a:srgbClr val="FF0000"/>
                </a:solidFill>
                <a:latin typeface="微软雅黑" panose="020B0503020204020204" pitchFamily="34" charset="-122"/>
                <a:sym typeface="+mn-ea"/>
              </a:rPr>
              <a:t>：</a:t>
            </a:r>
            <a:r>
              <a:rPr lang="zh-CN" altLang="en-US" sz="2400">
                <a:solidFill>
                  <a:srgbClr val="FF0000"/>
                </a:solidFill>
                <a:sym typeface="+mn-ea"/>
              </a:rPr>
              <a:t>填了不属于工资总额的项目。</a:t>
            </a:r>
            <a:r>
              <a:rPr lang="zh-CN" sz="2400" dirty="0" smtClean="0">
                <a:solidFill>
                  <a:srgbClr val="336699"/>
                </a:solidFill>
                <a:latin typeface="微软雅黑" panose="020B0503020204020204" pitchFamily="34" charset="-122"/>
                <a:sym typeface="+mn-ea"/>
              </a:rPr>
              <a:t>工资总额</a:t>
            </a:r>
            <a:r>
              <a:rPr lang="zh-CN" sz="2400" dirty="0" smtClean="0">
                <a:solidFill>
                  <a:srgbClr val="FF0000"/>
                </a:solidFill>
                <a:latin typeface="微软雅黑" panose="020B0503020204020204" pitchFamily="34" charset="-122"/>
                <a:sym typeface="+mn-ea"/>
              </a:rPr>
              <a:t>不包括</a:t>
            </a:r>
            <a:r>
              <a:rPr lang="zh-CN" sz="2400" dirty="0" smtClean="0">
                <a:solidFill>
                  <a:srgbClr val="336699"/>
                </a:solidFill>
                <a:latin typeface="微软雅黑" panose="020B0503020204020204" pitchFamily="34" charset="-122"/>
                <a:sym typeface="+mn-ea"/>
              </a:rPr>
              <a:t>单位负担的五险一金、补充医疗和养老保险（企业、职业年金）；</a:t>
            </a:r>
            <a:r>
              <a:rPr lang="zh-CN" sz="2400" dirty="0" smtClean="0">
                <a:solidFill>
                  <a:srgbClr val="FF0000"/>
                </a:solidFill>
                <a:latin typeface="微软雅黑" panose="020B0503020204020204" pitchFamily="34" charset="-122"/>
                <a:sym typeface="+mn-ea"/>
              </a:rPr>
              <a:t>不包括</a:t>
            </a:r>
            <a:r>
              <a:rPr lang="zh-CN" sz="2400" dirty="0" smtClean="0">
                <a:solidFill>
                  <a:srgbClr val="336699"/>
                </a:solidFill>
                <a:latin typeface="微软雅黑" panose="020B0503020204020204" pitchFamily="34" charset="-122"/>
                <a:sym typeface="+mn-ea"/>
              </a:rPr>
              <a:t>单位支付的离职补偿金等。</a:t>
            </a:r>
            <a:endParaRPr lang="zh-CN" sz="2400" dirty="0" smtClean="0">
              <a:solidFill>
                <a:srgbClr val="336699"/>
              </a:solidFill>
              <a:latin typeface="微软雅黑" panose="020B0503020204020204" pitchFamily="34" charset="-122"/>
              <a:sym typeface="+mn-ea"/>
            </a:endParaRPr>
          </a:p>
          <a:p>
            <a:pPr indent="0" algn="just">
              <a:lnSpc>
                <a:spcPct val="120000"/>
              </a:lnSpc>
              <a:spcBef>
                <a:spcPts val="500"/>
              </a:spcBef>
              <a:buNone/>
            </a:pPr>
            <a:r>
              <a:rPr lang="zh-CN" sz="2400" dirty="0" smtClean="0">
                <a:solidFill>
                  <a:srgbClr val="FF0000"/>
                </a:solidFill>
                <a:latin typeface="微软雅黑" panose="020B0503020204020204" pitchFamily="34" charset="-122"/>
                <a:sym typeface="+mn-ea"/>
              </a:rPr>
              <a:t>易错点</a:t>
            </a:r>
            <a:r>
              <a:rPr lang="en-US" altLang="zh-CN" sz="2400" dirty="0" smtClean="0">
                <a:solidFill>
                  <a:srgbClr val="FF0000"/>
                </a:solidFill>
                <a:latin typeface="微软雅黑" panose="020B0503020204020204" pitchFamily="34" charset="-122"/>
                <a:sym typeface="+mn-ea"/>
              </a:rPr>
              <a:t>3</a:t>
            </a:r>
            <a:r>
              <a:rPr lang="zh-CN" altLang="en-US" sz="2400" dirty="0" smtClean="0">
                <a:solidFill>
                  <a:srgbClr val="FF0000"/>
                </a:solidFill>
                <a:latin typeface="微软雅黑" panose="020B0503020204020204" pitchFamily="34" charset="-122"/>
                <a:sym typeface="+mn-ea"/>
              </a:rPr>
              <a:t>：</a:t>
            </a:r>
            <a:r>
              <a:rPr lang="zh-CN" altLang="en-US" sz="2400">
                <a:solidFill>
                  <a:srgbClr val="FF0000"/>
                </a:solidFill>
                <a:sym typeface="+mn-ea"/>
              </a:rPr>
              <a:t>补发工资统计错误。</a:t>
            </a:r>
            <a:r>
              <a:rPr lang="zh-CN" sz="2400" dirty="0" smtClean="0">
                <a:solidFill>
                  <a:srgbClr val="336699"/>
                </a:solidFill>
                <a:latin typeface="微软雅黑" panose="020B0503020204020204" pitchFamily="34" charset="-122"/>
                <a:sym typeface="+mn-ea"/>
              </a:rPr>
              <a:t>补发工资应遵循人员和工资必须对应的原则，符合从业人数定义的人员才能纳入统计，若</a:t>
            </a:r>
            <a:r>
              <a:rPr lang="zh-CN" sz="2400" dirty="0" smtClean="0">
                <a:solidFill>
                  <a:srgbClr val="FF0000"/>
                </a:solidFill>
                <a:latin typeface="微软雅黑" panose="020B0503020204020204" pitchFamily="34" charset="-122"/>
                <a:sym typeface="+mn-ea"/>
              </a:rPr>
              <a:t>已经离职或退休</a:t>
            </a:r>
            <a:r>
              <a:rPr lang="zh-CN" sz="2400" dirty="0" smtClean="0">
                <a:solidFill>
                  <a:srgbClr val="336699"/>
                </a:solidFill>
                <a:latin typeface="微软雅黑" panose="020B0503020204020204" pitchFamily="34" charset="-122"/>
                <a:sym typeface="+mn-ea"/>
              </a:rPr>
              <a:t>的，人员和工资都不纳入统计。</a:t>
            </a:r>
            <a:endParaRPr lang="zh-CN" sz="2400" dirty="0" smtClean="0">
              <a:solidFill>
                <a:srgbClr val="336699"/>
              </a:solidFill>
              <a:latin typeface="微软雅黑" panose="020B0503020204020204" pitchFamily="34" charset="-122"/>
              <a:sym typeface="+mn-ea"/>
            </a:endParaRPr>
          </a:p>
          <a:p>
            <a:pPr indent="0" algn="just">
              <a:lnSpc>
                <a:spcPct val="120000"/>
              </a:lnSpc>
              <a:spcBef>
                <a:spcPts val="500"/>
              </a:spcBef>
              <a:buNone/>
            </a:pPr>
            <a:r>
              <a:rPr lang="zh-CN" sz="2400" dirty="0" smtClean="0">
                <a:solidFill>
                  <a:srgbClr val="FF0000"/>
                </a:solidFill>
                <a:latin typeface="微软雅黑" panose="020B0503020204020204" pitchFamily="34" charset="-122"/>
                <a:sym typeface="+mn-ea"/>
              </a:rPr>
              <a:t>易错点</a:t>
            </a:r>
            <a:r>
              <a:rPr lang="en-US" altLang="zh-CN" sz="2400" dirty="0" smtClean="0">
                <a:solidFill>
                  <a:srgbClr val="FF0000"/>
                </a:solidFill>
                <a:latin typeface="微软雅黑" panose="020B0503020204020204" pitchFamily="34" charset="-122"/>
                <a:sym typeface="+mn-ea"/>
              </a:rPr>
              <a:t>4</a:t>
            </a:r>
            <a:r>
              <a:rPr lang="zh-CN" altLang="en-US" sz="2400" dirty="0" smtClean="0">
                <a:solidFill>
                  <a:srgbClr val="FF0000"/>
                </a:solidFill>
                <a:latin typeface="微软雅黑" panose="020B0503020204020204" pitchFamily="34" charset="-122"/>
                <a:sym typeface="+mn-ea"/>
              </a:rPr>
              <a:t>：</a:t>
            </a:r>
            <a:r>
              <a:rPr lang="zh-CN" altLang="en-US" sz="2400">
                <a:solidFill>
                  <a:srgbClr val="FF0000"/>
                </a:solidFill>
                <a:sym typeface="+mn-ea"/>
              </a:rPr>
              <a:t>工资总额统计月份有误。</a:t>
            </a:r>
            <a:r>
              <a:rPr lang="zh-CN" altLang="en-US" sz="2400" dirty="0" smtClean="0">
                <a:solidFill>
                  <a:srgbClr val="336699"/>
                </a:solidFill>
                <a:latin typeface="微软雅黑" panose="020B0503020204020204" pitchFamily="34" charset="-122"/>
                <a:ea typeface="微软雅黑" panose="020B0503020204020204" pitchFamily="34" charset="-122"/>
                <a:sym typeface="+mn-ea"/>
              </a:rPr>
              <a:t>以工资发放时间为统计，何时发放何时统计。奖金和补发工资均在实发月份统计，提前预发下月工资，仍在应发月份统计，若当月拖欠工资等</a:t>
            </a:r>
            <a:r>
              <a:rPr lang="zh-CN" altLang="en-US" sz="2400" dirty="0" smtClean="0">
                <a:solidFill>
                  <a:srgbClr val="FF0000"/>
                </a:solidFill>
                <a:latin typeface="微软雅黑" panose="020B0503020204020204" pitchFamily="34" charset="-122"/>
                <a:ea typeface="微软雅黑" panose="020B0503020204020204" pitchFamily="34" charset="-122"/>
                <a:sym typeface="+mn-ea"/>
              </a:rPr>
              <a:t>没发工资情况</a:t>
            </a:r>
            <a:r>
              <a:rPr lang="zh-CN" altLang="en-US" sz="2400" dirty="0" smtClean="0">
                <a:solidFill>
                  <a:srgbClr val="336699"/>
                </a:solidFill>
                <a:latin typeface="微软雅黑" panose="020B0503020204020204" pitchFamily="34" charset="-122"/>
                <a:ea typeface="微软雅黑" panose="020B0503020204020204" pitchFamily="34" charset="-122"/>
                <a:sym typeface="+mn-ea"/>
              </a:rPr>
              <a:t>，工资总额为</a:t>
            </a:r>
            <a:r>
              <a:rPr lang="en-US" altLang="zh-CN" sz="2400" dirty="0" smtClean="0">
                <a:solidFill>
                  <a:srgbClr val="336699"/>
                </a:solidFill>
                <a:latin typeface="微软雅黑" panose="020B0503020204020204" pitchFamily="34" charset="-122"/>
                <a:ea typeface="微软雅黑" panose="020B0503020204020204" pitchFamily="34" charset="-122"/>
                <a:sym typeface="+mn-ea"/>
              </a:rPr>
              <a:t>0</a:t>
            </a:r>
            <a:r>
              <a:rPr lang="zh-CN" altLang="en-US" sz="2400" dirty="0" smtClean="0">
                <a:solidFill>
                  <a:srgbClr val="336699"/>
                </a:solidFill>
                <a:latin typeface="微软雅黑" panose="020B0503020204020204" pitchFamily="34" charset="-122"/>
                <a:ea typeface="微软雅黑" panose="020B0503020204020204" pitchFamily="34" charset="-122"/>
                <a:sym typeface="+mn-ea"/>
              </a:rPr>
              <a:t>，平均人数按应发工资的人数填，联系街道</a:t>
            </a:r>
            <a:r>
              <a:rPr lang="zh-CN" altLang="en-US" sz="2400" dirty="0" smtClean="0">
                <a:solidFill>
                  <a:srgbClr val="336699"/>
                </a:solidFill>
                <a:latin typeface="微软雅黑" panose="020B0503020204020204" pitchFamily="34" charset="-122"/>
                <a:ea typeface="微软雅黑" panose="020B0503020204020204" pitchFamily="34" charset="-122"/>
                <a:sym typeface="+mn-ea"/>
              </a:rPr>
              <a:t>老师解锁上报。</a:t>
            </a:r>
            <a:endParaRPr lang="zh-CN" altLang="en-US" sz="2400" dirty="0" smtClean="0">
              <a:solidFill>
                <a:srgbClr val="336699"/>
              </a:solidFill>
              <a:latin typeface="微软雅黑" panose="020B0503020204020204" pitchFamily="34" charset="-122"/>
              <a:ea typeface="微软雅黑" panose="020B0503020204020204" pitchFamily="34" charset="-122"/>
              <a:sym typeface="+mn-e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文本框 2"/>
          <p:cNvSpPr txBox="1"/>
          <p:nvPr/>
        </p:nvSpPr>
        <p:spPr>
          <a:xfrm>
            <a:off x="3040063" y="2216150"/>
            <a:ext cx="5708650" cy="1198880"/>
          </a:xfrm>
          <a:prstGeom prst="rect">
            <a:avLst/>
          </a:prstGeom>
          <a:noFill/>
          <a:ln w="9525">
            <a:noFill/>
          </a:ln>
        </p:spPr>
        <p:txBody>
          <a:bodyPr wrap="square" anchor="t" anchorCtr="0">
            <a:spAutoFit/>
          </a:bodyPr>
          <a:p>
            <a:pPr algn="ctr">
              <a:lnSpc>
                <a:spcPct val="150000"/>
              </a:lnSpc>
            </a:pPr>
            <a:r>
              <a:rPr lang="zh-CN" altLang="en-US" sz="4800" dirty="0">
                <a:solidFill>
                  <a:srgbClr val="4B649F"/>
                </a:solidFill>
                <a:latin typeface="Arial" panose="020B0604020202020204" pitchFamily="34" charset="0"/>
                <a:ea typeface="微软雅黑" panose="020B0503020204020204" pitchFamily="34" charset="-122"/>
              </a:rPr>
              <a:t>第</a:t>
            </a:r>
            <a:r>
              <a:rPr lang="zh-CN" altLang="en-US" sz="4800" dirty="0">
                <a:solidFill>
                  <a:srgbClr val="4B649F"/>
                </a:solidFill>
                <a:latin typeface="Arial" panose="020B0604020202020204" pitchFamily="34" charset="0"/>
                <a:ea typeface="微软雅黑" panose="020B0503020204020204" pitchFamily="34" charset="-122"/>
              </a:rPr>
              <a:t>四部分</a:t>
            </a:r>
            <a:endParaRPr lang="zh-CN" altLang="en-US" sz="4800" dirty="0">
              <a:solidFill>
                <a:srgbClr val="4B649F"/>
              </a:solidFill>
              <a:latin typeface="Arial" panose="020B0604020202020204" pitchFamily="34" charset="0"/>
              <a:ea typeface="微软雅黑" panose="020B0503020204020204" pitchFamily="34" charset="-122"/>
            </a:endParaRPr>
          </a:p>
        </p:txBody>
      </p:sp>
      <p:pic>
        <p:nvPicPr>
          <p:cNvPr id="8195" name="图片 9"/>
          <p:cNvPicPr>
            <a:picLocks noChangeAspect="1"/>
          </p:cNvPicPr>
          <p:nvPr/>
        </p:nvPicPr>
        <p:blipFill>
          <a:blip r:embed="rId1"/>
          <a:stretch>
            <a:fillRect/>
          </a:stretch>
        </p:blipFill>
        <p:spPr>
          <a:xfrm>
            <a:off x="6326188" y="5200650"/>
            <a:ext cx="5865812" cy="1657350"/>
          </a:xfrm>
          <a:prstGeom prst="rect">
            <a:avLst/>
          </a:prstGeom>
          <a:noFill/>
          <a:ln w="9525">
            <a:noFill/>
          </a:ln>
        </p:spPr>
      </p:pic>
      <p:pic>
        <p:nvPicPr>
          <p:cNvPr id="8196" name="图片 10"/>
          <p:cNvPicPr>
            <a:picLocks noChangeAspect="1"/>
          </p:cNvPicPr>
          <p:nvPr/>
        </p:nvPicPr>
        <p:blipFill>
          <a:blip r:embed="rId2"/>
          <a:stretch>
            <a:fillRect/>
          </a:stretch>
        </p:blipFill>
        <p:spPr>
          <a:xfrm>
            <a:off x="7679055" y="0"/>
            <a:ext cx="6002655" cy="1688465"/>
          </a:xfrm>
          <a:prstGeom prst="rect">
            <a:avLst/>
          </a:prstGeom>
          <a:noFill/>
          <a:ln w="9525">
            <a:noFill/>
          </a:ln>
        </p:spPr>
      </p:pic>
      <p:sp>
        <p:nvSpPr>
          <p:cNvPr id="8197" name="文本框 2"/>
          <p:cNvSpPr txBox="1"/>
          <p:nvPr/>
        </p:nvSpPr>
        <p:spPr>
          <a:xfrm>
            <a:off x="2967355" y="3614738"/>
            <a:ext cx="5708650" cy="829945"/>
          </a:xfrm>
          <a:prstGeom prst="rect">
            <a:avLst/>
          </a:prstGeom>
          <a:noFill/>
          <a:ln w="9525">
            <a:noFill/>
          </a:ln>
        </p:spPr>
        <p:txBody>
          <a:bodyPr anchor="t" anchorCtr="0">
            <a:spAutoFit/>
          </a:bodyPr>
          <a:p>
            <a:pPr algn="ctr"/>
            <a:r>
              <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工作要求</a:t>
            </a:r>
            <a:endPar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文本框 2"/>
          <p:cNvSpPr txBox="1"/>
          <p:nvPr/>
        </p:nvSpPr>
        <p:spPr>
          <a:xfrm>
            <a:off x="3040063" y="2216150"/>
            <a:ext cx="5708650" cy="1198880"/>
          </a:xfrm>
          <a:prstGeom prst="rect">
            <a:avLst/>
          </a:prstGeom>
          <a:noFill/>
          <a:ln w="9525">
            <a:noFill/>
          </a:ln>
        </p:spPr>
        <p:txBody>
          <a:bodyPr wrap="square" anchor="t" anchorCtr="0">
            <a:spAutoFit/>
          </a:bodyPr>
          <a:p>
            <a:pPr algn="ctr">
              <a:lnSpc>
                <a:spcPct val="150000"/>
              </a:lnSpc>
            </a:pPr>
            <a:r>
              <a:rPr lang="zh-CN" altLang="en-US" sz="4800" dirty="0">
                <a:solidFill>
                  <a:srgbClr val="4B649F"/>
                </a:solidFill>
                <a:latin typeface="Arial" panose="020B0604020202020204" pitchFamily="34" charset="0"/>
                <a:ea typeface="微软雅黑" panose="020B0503020204020204" pitchFamily="34" charset="-122"/>
              </a:rPr>
              <a:t>第</a:t>
            </a:r>
            <a:r>
              <a:rPr lang="zh-CN" altLang="en-US" sz="4800" dirty="0">
                <a:solidFill>
                  <a:srgbClr val="4B649F"/>
                </a:solidFill>
                <a:latin typeface="Arial" panose="020B0604020202020204" pitchFamily="34" charset="0"/>
                <a:ea typeface="微软雅黑" panose="020B0503020204020204" pitchFamily="34" charset="-122"/>
              </a:rPr>
              <a:t>一部分</a:t>
            </a:r>
            <a:endParaRPr lang="zh-CN" altLang="en-US" sz="4800" dirty="0">
              <a:solidFill>
                <a:srgbClr val="4B649F"/>
              </a:solidFill>
              <a:latin typeface="Arial" panose="020B0604020202020204" pitchFamily="34" charset="0"/>
              <a:ea typeface="微软雅黑" panose="020B0503020204020204" pitchFamily="34" charset="-122"/>
            </a:endParaRPr>
          </a:p>
        </p:txBody>
      </p:sp>
      <p:pic>
        <p:nvPicPr>
          <p:cNvPr id="8195" name="图片 9"/>
          <p:cNvPicPr>
            <a:picLocks noChangeAspect="1"/>
          </p:cNvPicPr>
          <p:nvPr/>
        </p:nvPicPr>
        <p:blipFill>
          <a:blip r:embed="rId1"/>
          <a:stretch>
            <a:fillRect/>
          </a:stretch>
        </p:blipFill>
        <p:spPr>
          <a:xfrm>
            <a:off x="6326188" y="5200650"/>
            <a:ext cx="5865812" cy="1657350"/>
          </a:xfrm>
          <a:prstGeom prst="rect">
            <a:avLst/>
          </a:prstGeom>
          <a:noFill/>
          <a:ln w="9525">
            <a:noFill/>
          </a:ln>
        </p:spPr>
      </p:pic>
      <p:pic>
        <p:nvPicPr>
          <p:cNvPr id="8196" name="图片 10"/>
          <p:cNvPicPr>
            <a:picLocks noChangeAspect="1"/>
          </p:cNvPicPr>
          <p:nvPr/>
        </p:nvPicPr>
        <p:blipFill>
          <a:blip r:embed="rId2"/>
          <a:stretch>
            <a:fillRect/>
          </a:stretch>
        </p:blipFill>
        <p:spPr>
          <a:xfrm>
            <a:off x="7679055" y="0"/>
            <a:ext cx="6002655" cy="1688465"/>
          </a:xfrm>
          <a:prstGeom prst="rect">
            <a:avLst/>
          </a:prstGeom>
          <a:noFill/>
          <a:ln w="9525">
            <a:noFill/>
          </a:ln>
        </p:spPr>
      </p:pic>
      <p:sp>
        <p:nvSpPr>
          <p:cNvPr id="8197" name="文本框 2"/>
          <p:cNvSpPr txBox="1"/>
          <p:nvPr/>
        </p:nvSpPr>
        <p:spPr>
          <a:xfrm>
            <a:off x="2967355" y="3614738"/>
            <a:ext cx="5708650" cy="829945"/>
          </a:xfrm>
          <a:prstGeom prst="rect">
            <a:avLst/>
          </a:prstGeom>
          <a:noFill/>
          <a:ln w="9525">
            <a:noFill/>
          </a:ln>
        </p:spPr>
        <p:txBody>
          <a:bodyPr anchor="t" anchorCtr="0">
            <a:spAutoFit/>
          </a:bodyPr>
          <a:p>
            <a:pPr algn="ctr"/>
            <a:r>
              <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时间安排</a:t>
            </a:r>
            <a:endPar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224756" y="950913"/>
            <a:ext cx="262128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说明填写</a:t>
            </a:r>
            <a:r>
              <a:rPr lang="zh-CN" altLang="en-US" sz="2400" b="1" dirty="0">
                <a:solidFill>
                  <a:schemeClr val="bg1"/>
                </a:solidFill>
                <a:latin typeface="Arial" panose="020B0604020202020204" pitchFamily="34" charset="0"/>
                <a:ea typeface="微软雅黑" panose="020B0503020204020204" pitchFamily="34" charset="-122"/>
              </a:rPr>
              <a:t>注意事项</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384300" y="1513205"/>
            <a:ext cx="9701530"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无误</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数据无误</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核实无误</a:t>
            </a:r>
            <a:r>
              <a:rPr lang="en-US" altLang="zh-CN" sz="2800" noProof="1"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noProof="1" dirty="0" smtClean="0">
                <a:solidFill>
                  <a:srgbClr val="336699"/>
                </a:solidFill>
                <a:latin typeface="微软雅黑" panose="020B0503020204020204" pitchFamily="34" charset="-122"/>
                <a:ea typeface="微软雅黑" panose="020B0503020204020204" pitchFamily="34" charset="-122"/>
                <a:sym typeface="+mn-ea"/>
              </a:rPr>
              <a:t>不可作为说明</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如实填写原因，如因人数出现较大变动，可解释由于生产、部门调整、优化等原因导致的人数变动；工资出现较大变动，则可能是因人员结构调整导致整体薪资变动</a:t>
            </a: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较大</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工作要求</a:t>
            </a:r>
            <a:endParaRPr lang="zh-CN" altLang="en-US" sz="2800">
              <a:solidFill>
                <a:schemeClr val="accent6"/>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圆角矩形 15"/>
          <p:cNvSpPr/>
          <p:nvPr/>
        </p:nvSpPr>
        <p:spPr>
          <a:xfrm>
            <a:off x="1224915" y="84963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9218" name="文本框 16"/>
          <p:cNvSpPr txBox="1"/>
          <p:nvPr/>
        </p:nvSpPr>
        <p:spPr>
          <a:xfrm>
            <a:off x="1831816" y="950913"/>
            <a:ext cx="1407160" cy="460375"/>
          </a:xfrm>
          <a:prstGeom prst="rect">
            <a:avLst/>
          </a:prstGeom>
          <a:noFill/>
          <a:ln w="9525">
            <a:noFill/>
          </a:ln>
        </p:spPr>
        <p:txBody>
          <a:bodyPr wrap="non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凭证核查</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3" name="文本框 12"/>
          <p:cNvSpPr txBox="1"/>
          <p:nvPr/>
        </p:nvSpPr>
        <p:spPr>
          <a:xfrm>
            <a:off x="1384300" y="1513205"/>
            <a:ext cx="9701530" cy="1360805"/>
          </a:xfrm>
          <a:prstGeom prst="rect">
            <a:avLst/>
          </a:prstGeom>
          <a:noFill/>
        </p:spPr>
        <p:txBody>
          <a:bodyPr wrap="square" rtlCol="0">
            <a:noAutofit/>
          </a:bodyPr>
          <a:p>
            <a:pPr marL="493395" marR="0" indent="-457200" algn="l" defTabSz="914400">
              <a:lnSpc>
                <a:spcPct val="150000"/>
              </a:lnSpc>
              <a:spcBef>
                <a:spcPts val="0"/>
              </a:spcBef>
              <a:buClrTx/>
              <a:buSzPct val="85000"/>
              <a:buFont typeface="Wingdings" panose="05000000000000000000" charset="0"/>
              <a:buChar char="Ø"/>
              <a:defRPr/>
            </a:pPr>
            <a:r>
              <a:rPr lang="zh-CN" sz="2800" noProof="1" dirty="0" smtClean="0">
                <a:solidFill>
                  <a:srgbClr val="336699"/>
                </a:solidFill>
                <a:latin typeface="微软雅黑" panose="020B0503020204020204" pitchFamily="34" charset="-122"/>
                <a:ea typeface="微软雅黑" panose="020B0503020204020204" pitchFamily="34" charset="-122"/>
                <a:sym typeface="+mn-ea"/>
              </a:rPr>
              <a:t>人员花名册、工资单</a:t>
            </a:r>
            <a:endParaRPr lang="zh-CN" sz="28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sz="2800" noProof="1" dirty="0" smtClean="0">
                <a:solidFill>
                  <a:srgbClr val="336699"/>
                </a:solidFill>
                <a:latin typeface="微软雅黑" panose="020B0503020204020204" pitchFamily="34" charset="-122"/>
                <a:ea typeface="微软雅黑" panose="020B0503020204020204" pitchFamily="34" charset="-122"/>
                <a:sym typeface="+mn-ea"/>
              </a:rPr>
              <a:t>发放凭证（如银行回单、国库或财政集中支付凭证）</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a:p>
            <a:pPr marL="493395" marR="0" indent="-457200" algn="l" defTabSz="914400">
              <a:lnSpc>
                <a:spcPct val="150000"/>
              </a:lnSpc>
              <a:spcBef>
                <a:spcPts val="0"/>
              </a:spcBef>
              <a:buClrTx/>
              <a:buSzPct val="85000"/>
              <a:buFont typeface="Wingdings" panose="05000000000000000000" charset="0"/>
              <a:buChar char="Ø"/>
              <a:defRPr/>
            </a:pPr>
            <a:r>
              <a:rPr lang="zh-CN" altLang="en-US" sz="2400" noProof="1" dirty="0" smtClean="0">
                <a:solidFill>
                  <a:srgbClr val="336699"/>
                </a:solidFill>
                <a:latin typeface="微软雅黑" panose="020B0503020204020204" pitchFamily="34" charset="-122"/>
                <a:ea typeface="微软雅黑" panose="020B0503020204020204" pitchFamily="34" charset="-122"/>
                <a:sym typeface="+mn-ea"/>
              </a:rPr>
              <a:t>凭证核查所有凭证要有章证明，不然任何机构和个人都能随意提供材料，无法验证真实度</a:t>
            </a:r>
            <a:endParaRPr lang="zh-CN" altLang="en-US" sz="2400" noProof="1" dirty="0" smtClean="0">
              <a:solidFill>
                <a:srgbClr val="336699"/>
              </a:solidFill>
              <a:latin typeface="微软雅黑" panose="020B0503020204020204" pitchFamily="34" charset="-122"/>
              <a:ea typeface="微软雅黑" panose="020B0503020204020204" pitchFamily="34" charset="-122"/>
              <a:sym typeface="+mn-ea"/>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工作要求</a:t>
            </a:r>
            <a:endParaRPr lang="zh-CN" altLang="en-US" sz="2800">
              <a:solidFill>
                <a:schemeClr val="accent6"/>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6385" name="图片 6"/>
          <p:cNvPicPr>
            <a:picLocks noChangeAspect="1"/>
          </p:cNvPicPr>
          <p:nvPr/>
        </p:nvPicPr>
        <p:blipFill>
          <a:blip r:embed="rId1"/>
          <a:stretch>
            <a:fillRect/>
          </a:stretch>
        </p:blipFill>
        <p:spPr>
          <a:xfrm>
            <a:off x="6326188" y="5200650"/>
            <a:ext cx="5865812" cy="1657350"/>
          </a:xfrm>
          <a:prstGeom prst="rect">
            <a:avLst/>
          </a:prstGeom>
          <a:noFill/>
          <a:ln w="9525">
            <a:noFill/>
          </a:ln>
        </p:spPr>
      </p:pic>
      <p:sp>
        <p:nvSpPr>
          <p:cNvPr id="1069" name="矩形 1068"/>
          <p:cNvSpPr/>
          <p:nvPr>
            <p:custDataLst>
              <p:tags r:id="rId2"/>
            </p:custDataLst>
          </p:nvPr>
        </p:nvSpPr>
        <p:spPr>
          <a:xfrm>
            <a:off x="10920095" y="4237038"/>
            <a:ext cx="476250" cy="4762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custDataLst>
              <p:tags r:id="rId3"/>
            </p:custDataLst>
          </p:nvPr>
        </p:nvSpPr>
        <p:spPr>
          <a:xfrm>
            <a:off x="10651808" y="4008438"/>
            <a:ext cx="474663" cy="474663"/>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custDataLst>
              <p:tags r:id="rId4"/>
            </p:custDataLst>
          </p:nvPr>
        </p:nvSpPr>
        <p:spPr>
          <a:xfrm>
            <a:off x="1276033" y="2146300"/>
            <a:ext cx="474663" cy="474663"/>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custDataLst>
              <p:tags r:id="rId5"/>
            </p:custDataLst>
          </p:nvPr>
        </p:nvSpPr>
        <p:spPr>
          <a:xfrm>
            <a:off x="1474470" y="2386013"/>
            <a:ext cx="474663" cy="474663"/>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24" name="直接连接符 23"/>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8194" name="文本框 2"/>
          <p:cNvSpPr txBox="1"/>
          <p:nvPr/>
        </p:nvSpPr>
        <p:spPr>
          <a:xfrm>
            <a:off x="3040063" y="2216150"/>
            <a:ext cx="5708650" cy="1198880"/>
          </a:xfrm>
          <a:prstGeom prst="rect">
            <a:avLst/>
          </a:prstGeom>
          <a:noFill/>
          <a:ln w="9525">
            <a:noFill/>
          </a:ln>
        </p:spPr>
        <p:txBody>
          <a:bodyPr wrap="square" anchor="t" anchorCtr="0">
            <a:spAutoFit/>
          </a:bodyPr>
          <a:p>
            <a:pPr algn="ctr">
              <a:lnSpc>
                <a:spcPct val="150000"/>
              </a:lnSpc>
            </a:pPr>
            <a:r>
              <a:rPr lang="zh-CN" altLang="en-US" sz="4800" dirty="0">
                <a:solidFill>
                  <a:srgbClr val="4B649F"/>
                </a:solidFill>
                <a:latin typeface="Arial" panose="020B0604020202020204" pitchFamily="34" charset="0"/>
                <a:ea typeface="微软雅黑" panose="020B0503020204020204" pitchFamily="34" charset="-122"/>
              </a:rPr>
              <a:t>谢</a:t>
            </a:r>
            <a:r>
              <a:rPr lang="en-US" altLang="zh-CN" sz="4800" dirty="0">
                <a:solidFill>
                  <a:srgbClr val="4B649F"/>
                </a:solidFill>
                <a:latin typeface="Arial" panose="020B0604020202020204" pitchFamily="34" charset="0"/>
                <a:ea typeface="微软雅黑" panose="020B0503020204020204" pitchFamily="34" charset="-122"/>
              </a:rPr>
              <a:t>   </a:t>
            </a:r>
            <a:r>
              <a:rPr lang="zh-CN" altLang="en-US" sz="4800" dirty="0">
                <a:solidFill>
                  <a:srgbClr val="4B649F"/>
                </a:solidFill>
                <a:latin typeface="Arial" panose="020B0604020202020204" pitchFamily="34" charset="0"/>
                <a:ea typeface="微软雅黑" panose="020B0503020204020204" pitchFamily="34" charset="-122"/>
              </a:rPr>
              <a:t>谢</a:t>
            </a:r>
            <a:endParaRPr lang="zh-CN" altLang="en-US" sz="4800" dirty="0">
              <a:solidFill>
                <a:srgbClr val="4B649F"/>
              </a:solidFill>
              <a:latin typeface="Arial" panose="020B0604020202020204" pitchFamily="34" charset="0"/>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473075" y="1161415"/>
            <a:ext cx="5431790" cy="460375"/>
          </a:xfrm>
          <a:prstGeom prst="rect">
            <a:avLst/>
          </a:prstGeom>
          <a:noFill/>
          <a:ln w="9525">
            <a:noFill/>
          </a:ln>
        </p:spPr>
        <p:txBody>
          <a:bodyPr wrap="squar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一套</a:t>
            </a:r>
            <a:r>
              <a:rPr lang="zh-CN" altLang="en-US" sz="2400" b="1" dirty="0">
                <a:solidFill>
                  <a:schemeClr val="bg1"/>
                </a:solidFill>
                <a:latin typeface="Arial" panose="020B0604020202020204" pitchFamily="34" charset="0"/>
                <a:ea typeface="微软雅黑" panose="020B0503020204020204" pitchFamily="34" charset="-122"/>
              </a:rPr>
              <a:t>表：（102-1表和202-1表）</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时间</a:t>
            </a:r>
            <a:r>
              <a:rPr lang="zh-CN" altLang="en-US" sz="2800">
                <a:solidFill>
                  <a:schemeClr val="accent6"/>
                </a:solidFill>
              </a:rPr>
              <a:t>安排</a:t>
            </a:r>
            <a:endParaRPr lang="zh-CN" altLang="en-US" sz="2800">
              <a:solidFill>
                <a:schemeClr val="accent6"/>
              </a:solidFill>
            </a:endParaRPr>
          </a:p>
        </p:txBody>
      </p:sp>
      <p:graphicFrame>
        <p:nvGraphicFramePr>
          <p:cNvPr id="2" name="表格 1"/>
          <p:cNvGraphicFramePr/>
          <p:nvPr/>
        </p:nvGraphicFramePr>
        <p:xfrm>
          <a:off x="1183005" y="1261745"/>
          <a:ext cx="9825990" cy="4510405"/>
        </p:xfrm>
        <a:graphic>
          <a:graphicData uri="http://schemas.openxmlformats.org/drawingml/2006/table">
            <a:tbl>
              <a:tblPr firstRow="1" bandRow="1">
                <a:tableStyleId>{5C22544A-7EE6-4342-B048-85BDC9FD1C3A}</a:tableStyleId>
              </a:tblPr>
              <a:tblGrid>
                <a:gridCol w="2322830"/>
                <a:gridCol w="3543935"/>
                <a:gridCol w="3959225"/>
              </a:tblGrid>
              <a:tr h="737235">
                <a:tc rowSpan="2">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时间</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年     报</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mpd="sng">
                      <a:solidFill>
                        <a:schemeClr val="tx1"/>
                      </a:solidFill>
                      <a:prstDash val="solid"/>
                    </a:lnL>
                    <a:lnR w="12700" cmpd="sng">
                      <a:solidFill>
                        <a:schemeClr val="tx1"/>
                      </a:solidFill>
                      <a:prstDash val="solid"/>
                    </a:lnR>
                    <a:lnT w="12700" cap="flat" cmpd="sng">
                      <a:solidFill>
                        <a:schemeClr val="tx1"/>
                      </a:solidFill>
                      <a:prstDash val="solid"/>
                      <a:headEnd type="none" w="med" len="med"/>
                      <a:tailEnd type="none" w="med" len="med"/>
                    </a:lnT>
                    <a:lnB w="12700" cmpd="sng">
                      <a:solidFill>
                        <a:schemeClr val="tx1"/>
                      </a:solidFill>
                      <a:prstDash val="solid"/>
                    </a:lnB>
                    <a:lnTlToBr>
                      <a:noFill/>
                    </a:lnTlToBr>
                    <a:lnBlToTr>
                      <a:noFill/>
                    </a:lnBlToTr>
                    <a:noFill/>
                  </a:tcPr>
                </a:tc>
                <a:tc>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季     报</a:t>
                      </a:r>
                      <a:r>
                        <a:rPr lang="zh-CN" altLang="en-US" sz="2800" dirty="0" smtClean="0">
                          <a:solidFill>
                            <a:srgbClr val="336699"/>
                          </a:solidFill>
                          <a:latin typeface="微软雅黑" panose="020B0503020204020204" pitchFamily="34" charset="-122"/>
                          <a:ea typeface="微软雅黑" panose="020B0503020204020204" pitchFamily="34" charset="-122"/>
                          <a:sym typeface="+mn-ea"/>
                        </a:rPr>
                        <a:t>（四季度免报）</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txBody>
                  <a:tcPr marL="215900" marR="0" marT="12700" anchor="ctr">
                    <a:lnL w="12700" cmpd="sng">
                      <a:solidFill>
                        <a:schemeClr val="tx1"/>
                      </a:solidFill>
                      <a:prstDash val="solid"/>
                    </a:lnL>
                    <a:lnR w="12700" cmpd="sng">
                      <a:solidFill>
                        <a:schemeClr val="tx1"/>
                      </a:solidFill>
                      <a:prstDash val="soli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11860">
                <a:tc vMerge="1">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B w="12700" cap="flat" cmpd="sng">
                      <a:solidFill>
                        <a:schemeClr val="tx1"/>
                      </a:solidFill>
                      <a:prstDash val="solid"/>
                      <a:headEnd type="none" w="med" len="med"/>
                      <a:tailEnd type="none" w="med" len="med"/>
                    </a:lnB>
                  </a:tcPr>
                </a:tc>
                <a:tc>
                  <a:txBody>
                    <a:bodyPr/>
                    <a:p>
                      <a:pPr indent="0" algn="ctr">
                        <a:buNone/>
                      </a:pPr>
                      <a:r>
                        <a:rPr lang="zh-CN" altLang="en-US" sz="2800" dirty="0" smtClean="0">
                          <a:solidFill>
                            <a:srgbClr val="336699"/>
                          </a:solidFill>
                          <a:latin typeface="微软雅黑" panose="020B0503020204020204" pitchFamily="34" charset="-122"/>
                          <a:ea typeface="微软雅黑" panose="020B0503020204020204" pitchFamily="34" charset="-122"/>
                          <a:sym typeface="+mn-ea"/>
                        </a:rPr>
                        <a:t>I102-2（</a:t>
                      </a:r>
                      <a:r>
                        <a:rPr lang="zh-CN" altLang="en-US" sz="2800" dirty="0" smtClean="0">
                          <a:solidFill>
                            <a:srgbClr val="336699"/>
                          </a:solidFill>
                          <a:latin typeface="微软雅黑" panose="020B0503020204020204" pitchFamily="34" charset="-122"/>
                          <a:ea typeface="微软雅黑" panose="020B0503020204020204" pitchFamily="34" charset="-122"/>
                          <a:sym typeface="+mn-ea"/>
                        </a:rPr>
                        <a:t>非一套表）</a:t>
                      </a:r>
                      <a:endParaRPr lang="zh-CN" altLang="en-US" sz="280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dirty="0" smtClean="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I202-2（非一套表）</a:t>
                      </a:r>
                      <a:endParaRPr lang="zh-CN" altLang="en-US" sz="2800" dirty="0" smtClean="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a:txBody>
                  <a:tcPr marL="215900" marR="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77265">
                <a:tc>
                  <a:txBody>
                    <a:bodyPr/>
                    <a:p>
                      <a:pPr indent="0" algn="ctr">
                        <a:buNone/>
                      </a:pPr>
                      <a:r>
                        <a:rPr lang="zh-CN" altLang="en-US" sz="2800" dirty="0" smtClean="0">
                          <a:solidFill>
                            <a:srgbClr val="336699"/>
                          </a:solidFill>
                          <a:latin typeface="微软雅黑" panose="020B0503020204020204" pitchFamily="34" charset="-122"/>
                          <a:ea typeface="微软雅黑" panose="020B0503020204020204" pitchFamily="34" charset="-122"/>
                          <a:sym typeface="+mn-ea"/>
                        </a:rPr>
                        <a:t>开网时间</a:t>
                      </a:r>
                      <a:endParaRPr lang="zh-CN" altLang="en-US" sz="280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sym typeface="+mn-ea"/>
                        </a:rPr>
                        <a:t>12月31日0</a:t>
                      </a:r>
                      <a:r>
                        <a:rPr lang="zh-CN" altLang="en-US" sz="2800" dirty="0" smtClean="0">
                          <a:solidFill>
                            <a:srgbClr val="336699"/>
                          </a:solidFill>
                          <a:latin typeface="微软雅黑" panose="020B0503020204020204" pitchFamily="34" charset="-122"/>
                          <a:ea typeface="微软雅黑" panose="020B0503020204020204" pitchFamily="34" charset="-122"/>
                          <a:sym typeface="+mn-ea"/>
                        </a:rPr>
                        <a:t>:</a:t>
                      </a:r>
                      <a:r>
                        <a:rPr lang="zh-CN" altLang="en-US" sz="2800" b="0" dirty="0" smtClean="0">
                          <a:solidFill>
                            <a:srgbClr val="336699"/>
                          </a:solidFill>
                          <a:latin typeface="微软雅黑" panose="020B0503020204020204" pitchFamily="34" charset="-122"/>
                          <a:ea typeface="微软雅黑" panose="020B0503020204020204" pitchFamily="34" charset="-122"/>
                          <a:sym typeface="+mn-ea"/>
                        </a:rPr>
                        <a:t>00</a:t>
                      </a:r>
                      <a:endParaRPr lang="zh-CN" altLang="en-US" sz="2800" b="0" dirty="0" smtClean="0">
                        <a:solidFill>
                          <a:srgbClr val="336699"/>
                        </a:solidFill>
                        <a:latin typeface="微软雅黑" panose="020B0503020204020204" pitchFamily="34" charset="-122"/>
                        <a:ea typeface="微软雅黑" panose="020B0503020204020204" pitchFamily="34" charset="-122"/>
                        <a:sym typeface="+mn-ea"/>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一季度、二季度季后</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1日</a:t>
                      </a:r>
                      <a:r>
                        <a:rPr lang="zh-CN" altLang="en-US" sz="2800" dirty="0" smtClean="0">
                          <a:solidFill>
                            <a:srgbClr val="336699"/>
                          </a:solidFill>
                          <a:latin typeface="微软雅黑" panose="020B0503020204020204" pitchFamily="34" charset="-122"/>
                          <a:ea typeface="微软雅黑" panose="020B0503020204020204" pitchFamily="34" charset="-122"/>
                          <a:sym typeface="+mn-ea"/>
                        </a:rPr>
                        <a:t>0:00</a:t>
                      </a:r>
                      <a:r>
                        <a:rPr lang="zh-CN" altLang="en-US" sz="2800" b="0" dirty="0" smtClean="0">
                          <a:solidFill>
                            <a:srgbClr val="336699"/>
                          </a:solidFill>
                          <a:latin typeface="微软雅黑" panose="020B0503020204020204" pitchFamily="34" charset="-122"/>
                          <a:ea typeface="微软雅黑" panose="020B0503020204020204" pitchFamily="34" charset="-122"/>
                        </a:rPr>
                        <a:t>，</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三季度9月30日0:00</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txBody>
                  <a:tcPr marL="215900" marR="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33450">
                <a:tc>
                  <a:txBody>
                    <a:bodyPr/>
                    <a:p>
                      <a:pPr indent="0" algn="ctr">
                        <a:buNone/>
                      </a:pPr>
                      <a:r>
                        <a:rPr lang="zh-CN" altLang="en-US" sz="2800" dirty="0" smtClean="0">
                          <a:solidFill>
                            <a:srgbClr val="336699"/>
                          </a:solidFill>
                          <a:latin typeface="微软雅黑" panose="020B0503020204020204" pitchFamily="34" charset="-122"/>
                          <a:ea typeface="微软雅黑" panose="020B0503020204020204" pitchFamily="34" charset="-122"/>
                        </a:rPr>
                        <a:t>企报截止时间</a:t>
                      </a:r>
                      <a:endParaRPr lang="zh-CN" altLang="en-US" sz="280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dirty="0" smtClean="0">
                          <a:solidFill>
                            <a:srgbClr val="FF0000"/>
                          </a:solidFill>
                          <a:latin typeface="微软雅黑" panose="020B0503020204020204" pitchFamily="34" charset="-122"/>
                          <a:ea typeface="微软雅黑" panose="020B0503020204020204" pitchFamily="34" charset="-122"/>
                          <a:sym typeface="+mn-ea"/>
                        </a:rPr>
                        <a:t>2月20日</a:t>
                      </a:r>
                      <a:r>
                        <a:rPr lang="zh-CN" altLang="en-US" sz="2800" dirty="0" smtClean="0">
                          <a:solidFill>
                            <a:srgbClr val="336699"/>
                          </a:solidFill>
                          <a:latin typeface="微软雅黑" panose="020B0503020204020204" pitchFamily="34" charset="-122"/>
                          <a:ea typeface="微软雅黑" panose="020B0503020204020204" pitchFamily="34" charset="-122"/>
                          <a:sym typeface="+mn-ea"/>
                        </a:rPr>
                        <a:t>24:00</a:t>
                      </a:r>
                      <a:endParaRPr lang="zh-CN" altLang="en-US" sz="2800" b="0" dirty="0" smtClean="0">
                        <a:solidFill>
                          <a:srgbClr val="336699"/>
                        </a:solidFill>
                        <a:latin typeface="微软雅黑" panose="020B0503020204020204" pitchFamily="34" charset="-122"/>
                        <a:ea typeface="微软雅黑" panose="020B0503020204020204" pitchFamily="34" charset="-122"/>
                        <a:sym typeface="+mn-ea"/>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季后18日18:00前</a:t>
                      </a:r>
                      <a:endParaRPr lang="zh-CN" altLang="en-US" sz="2800" b="0" dirty="0" smtClean="0">
                        <a:solidFill>
                          <a:srgbClr val="336699"/>
                        </a:solidFill>
                        <a:latin typeface="微软雅黑" panose="020B0503020204020204" pitchFamily="34" charset="-122"/>
                        <a:ea typeface="微软雅黑" panose="020B0503020204020204" pitchFamily="34" charset="-122"/>
                        <a:sym typeface="+mn-ea"/>
                      </a:endParaRPr>
                    </a:p>
                  </a:txBody>
                  <a:tcPr marL="215900" marR="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950595">
                <a:tc>
                  <a:txBody>
                    <a:bodyPr/>
                    <a:p>
                      <a:pPr indent="0" algn="ctr">
                        <a:buNone/>
                      </a:pPr>
                      <a:r>
                        <a:rPr lang="zh-CN" altLang="en-US" sz="2800" dirty="0" smtClean="0">
                          <a:solidFill>
                            <a:srgbClr val="336699"/>
                          </a:solidFill>
                          <a:latin typeface="微软雅黑" panose="020B0503020204020204" pitchFamily="34" charset="-122"/>
                          <a:ea typeface="微软雅黑" panose="020B0503020204020204" pitchFamily="34" charset="-122"/>
                        </a:rPr>
                        <a:t>报送方式</a:t>
                      </a:r>
                      <a:endParaRPr lang="zh-CN" altLang="en-US" sz="280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gridSpan="2">
                  <a:txBody>
                    <a:bodyPr/>
                    <a:p>
                      <a:pPr indent="0" algn="ctr">
                        <a:buNone/>
                      </a:pPr>
                      <a:r>
                        <a:rPr lang="zh-CN" altLang="en-US" sz="2800" b="0" dirty="0" smtClean="0">
                          <a:solidFill>
                            <a:srgbClr val="336699"/>
                          </a:solidFill>
                          <a:latin typeface="微软雅黑" panose="020B0503020204020204" pitchFamily="34" charset="-122"/>
                          <a:ea typeface="微软雅黑" panose="020B0503020204020204" pitchFamily="34" charset="-122"/>
                        </a:rPr>
                        <a:t>统计云</a:t>
                      </a:r>
                      <a:endParaRPr lang="zh-CN" altLang="en-US" sz="2800" b="0" dirty="0" smtClean="0">
                        <a:solidFill>
                          <a:srgbClr val="336699"/>
                        </a:solidFill>
                        <a:latin typeface="微软雅黑" panose="020B0503020204020204" pitchFamily="34" charset="-122"/>
                        <a:ea typeface="微软雅黑" panose="020B0503020204020204" pitchFamily="34" charset="-122"/>
                      </a:endParaRPr>
                    </a:p>
                  </a:txBody>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hMerge="1">
                  <a:tcPr marL="12700" marR="12700" marT="12700" anchor="ct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473075" y="1161415"/>
            <a:ext cx="5431790" cy="460375"/>
          </a:xfrm>
          <a:prstGeom prst="rect">
            <a:avLst/>
          </a:prstGeom>
          <a:noFill/>
          <a:ln w="9525">
            <a:noFill/>
          </a:ln>
        </p:spPr>
        <p:txBody>
          <a:bodyPr wrap="squar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一套</a:t>
            </a:r>
            <a:r>
              <a:rPr lang="zh-CN" altLang="en-US" sz="2400" b="1" dirty="0">
                <a:solidFill>
                  <a:schemeClr val="bg1"/>
                </a:solidFill>
                <a:latin typeface="Arial" panose="020B0604020202020204" pitchFamily="34" charset="0"/>
                <a:ea typeface="微软雅黑" panose="020B0503020204020204" pitchFamily="34" charset="-122"/>
              </a:rPr>
              <a:t>表：（102-1表和202-1表）</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40000" y="144000"/>
            <a:ext cx="4434840" cy="1107440"/>
          </a:xfrm>
          <a:prstGeom prst="rect">
            <a:avLst/>
          </a:prstGeom>
          <a:noFill/>
        </p:spPr>
        <p:txBody>
          <a:bodyPr wrap="square" lIns="0" tIns="0" rIns="0" bIns="0" rtlCol="0">
            <a:spAutoFit/>
          </a:bodyPr>
          <a:p>
            <a:r>
              <a:rPr lang="en-US" altLang="zh-CN" sz="3600">
                <a:solidFill>
                  <a:schemeClr val="accent6"/>
                </a:solidFill>
              </a:rPr>
              <a:t>I102-2</a:t>
            </a:r>
            <a:r>
              <a:rPr lang="zh-CN" altLang="en-US" sz="3600">
                <a:solidFill>
                  <a:schemeClr val="accent6"/>
                </a:solidFill>
              </a:rPr>
              <a:t>表</a:t>
            </a:r>
            <a:endParaRPr lang="zh-CN" altLang="en-US" sz="3600">
              <a:solidFill>
                <a:schemeClr val="accent6"/>
              </a:solidFill>
            </a:endParaRPr>
          </a:p>
          <a:p>
            <a:r>
              <a:rPr lang="zh-CN" altLang="en-US" sz="3600">
                <a:solidFill>
                  <a:schemeClr val="accent6"/>
                </a:solidFill>
              </a:rPr>
              <a:t>非一套表</a:t>
            </a:r>
            <a:r>
              <a:rPr lang="zh-CN" altLang="en-US" sz="3600">
                <a:solidFill>
                  <a:schemeClr val="accent6"/>
                </a:solidFill>
              </a:rPr>
              <a:t>年报</a:t>
            </a:r>
            <a:endParaRPr lang="zh-CN" altLang="en-US" sz="3600">
              <a:solidFill>
                <a:schemeClr val="accent6"/>
              </a:solidFill>
            </a:endParaRPr>
          </a:p>
        </p:txBody>
      </p:sp>
      <p:pic>
        <p:nvPicPr>
          <p:cNvPr id="4" name="图片 3"/>
          <p:cNvPicPr>
            <a:picLocks noChangeAspect="1"/>
          </p:cNvPicPr>
          <p:nvPr/>
        </p:nvPicPr>
        <p:blipFill>
          <a:blip r:embed="rId2"/>
          <a:stretch>
            <a:fillRect/>
          </a:stretch>
        </p:blipFill>
        <p:spPr>
          <a:xfrm>
            <a:off x="4320000" y="0"/>
            <a:ext cx="5985510" cy="6858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文本框 16"/>
          <p:cNvSpPr txBox="1"/>
          <p:nvPr/>
        </p:nvSpPr>
        <p:spPr>
          <a:xfrm>
            <a:off x="473075" y="1161415"/>
            <a:ext cx="5431790" cy="460375"/>
          </a:xfrm>
          <a:prstGeom prst="rect">
            <a:avLst/>
          </a:prstGeom>
          <a:noFill/>
          <a:ln w="9525">
            <a:noFill/>
          </a:ln>
        </p:spPr>
        <p:txBody>
          <a:bodyPr wrap="square" anchor="t" anchorCtr="0">
            <a:spAutoFit/>
          </a:bodyPr>
          <a:p>
            <a:pPr algn="ctr"/>
            <a:r>
              <a:rPr lang="zh-CN" altLang="en-US" sz="2400" b="1" dirty="0">
                <a:solidFill>
                  <a:schemeClr val="bg1"/>
                </a:solidFill>
                <a:latin typeface="Arial" panose="020B0604020202020204" pitchFamily="34" charset="0"/>
                <a:ea typeface="微软雅黑" panose="020B0503020204020204" pitchFamily="34" charset="-122"/>
              </a:rPr>
              <a:t>一套</a:t>
            </a:r>
            <a:r>
              <a:rPr lang="zh-CN" altLang="en-US" sz="2400" b="1" dirty="0">
                <a:solidFill>
                  <a:schemeClr val="bg1"/>
                </a:solidFill>
                <a:latin typeface="Arial" panose="020B0604020202020204" pitchFamily="34" charset="0"/>
                <a:ea typeface="微软雅黑" panose="020B0503020204020204" pitchFamily="34" charset="-122"/>
              </a:rPr>
              <a:t>表：（102-1表和202-1表）</a:t>
            </a:r>
            <a:endParaRPr lang="zh-CN" altLang="en-US" sz="2400" b="1" dirty="0">
              <a:solidFill>
                <a:schemeClr val="bg1"/>
              </a:solidFill>
              <a:latin typeface="Arial" panose="020B0604020202020204" pitchFamily="34" charset="0"/>
              <a:ea typeface="微软雅黑" panose="020B0503020204020204" pitchFamily="34" charset="-122"/>
            </a:endParaRPr>
          </a:p>
        </p:txBody>
      </p:sp>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40000" y="144000"/>
            <a:ext cx="4434840" cy="1107440"/>
          </a:xfrm>
          <a:prstGeom prst="rect">
            <a:avLst/>
          </a:prstGeom>
          <a:noFill/>
        </p:spPr>
        <p:txBody>
          <a:bodyPr wrap="square" lIns="0" tIns="0" rIns="0" bIns="0" rtlCol="0">
            <a:spAutoFit/>
          </a:bodyPr>
          <a:p>
            <a:r>
              <a:rPr lang="en-US" altLang="zh-CN" sz="3600">
                <a:solidFill>
                  <a:schemeClr val="accent6"/>
                </a:solidFill>
              </a:rPr>
              <a:t>I202-2</a:t>
            </a:r>
            <a:r>
              <a:rPr lang="zh-CN" altLang="en-US" sz="3600">
                <a:solidFill>
                  <a:schemeClr val="accent6"/>
                </a:solidFill>
              </a:rPr>
              <a:t>表</a:t>
            </a:r>
            <a:endParaRPr lang="zh-CN" altLang="en-US" sz="3600">
              <a:solidFill>
                <a:schemeClr val="accent6"/>
              </a:solidFill>
            </a:endParaRPr>
          </a:p>
          <a:p>
            <a:r>
              <a:rPr lang="zh-CN" altLang="en-US" sz="3600">
                <a:solidFill>
                  <a:schemeClr val="accent6"/>
                </a:solidFill>
              </a:rPr>
              <a:t>非一套表</a:t>
            </a:r>
            <a:r>
              <a:rPr lang="zh-CN" altLang="en-US" sz="3600">
                <a:solidFill>
                  <a:schemeClr val="accent6"/>
                </a:solidFill>
              </a:rPr>
              <a:t>季报</a:t>
            </a:r>
            <a:endParaRPr lang="zh-CN" altLang="en-US" sz="3600">
              <a:solidFill>
                <a:schemeClr val="accent6"/>
              </a:solidFill>
            </a:endParaRPr>
          </a:p>
        </p:txBody>
      </p:sp>
      <p:pic>
        <p:nvPicPr>
          <p:cNvPr id="4" name="图片 3"/>
          <p:cNvPicPr>
            <a:picLocks noChangeAspect="1"/>
          </p:cNvPicPr>
          <p:nvPr/>
        </p:nvPicPr>
        <p:blipFill>
          <a:blip r:embed="rId2"/>
          <a:stretch>
            <a:fillRect/>
          </a:stretch>
        </p:blipFill>
        <p:spPr>
          <a:xfrm>
            <a:off x="4320000" y="635"/>
            <a:ext cx="7108825" cy="6857365"/>
          </a:xfrm>
          <a:prstGeom prst="rect">
            <a:avLst/>
          </a:prstGeom>
        </p:spPr>
      </p:pic>
      <p:sp>
        <p:nvSpPr>
          <p:cNvPr id="2" name="文本框 1"/>
          <p:cNvSpPr txBox="1"/>
          <p:nvPr/>
        </p:nvSpPr>
        <p:spPr>
          <a:xfrm>
            <a:off x="774700" y="1621790"/>
            <a:ext cx="3048000" cy="2306955"/>
          </a:xfrm>
          <a:prstGeom prst="rect">
            <a:avLst/>
          </a:prstGeom>
          <a:noFill/>
        </p:spPr>
        <p:txBody>
          <a:bodyPr wrap="square" rtlCol="0" anchor="t">
            <a:spAutoFit/>
          </a:bodyPr>
          <a:p>
            <a:pPr algn="just">
              <a:lnSpc>
                <a:spcPct val="150000"/>
              </a:lnSpc>
            </a:pPr>
            <a:r>
              <a:rPr lang="en-US" altLang="zh-CN" sz="3200">
                <a:solidFill>
                  <a:schemeClr val="accent6"/>
                </a:solidFill>
                <a:sym typeface="+mn-ea"/>
              </a:rPr>
              <a:t>※ 按月填报当季数据，四季度免报</a:t>
            </a:r>
            <a:endParaRPr lang="en-US" altLang="zh-CN" sz="3200">
              <a:solidFill>
                <a:schemeClr val="accent6"/>
              </a:solidFill>
              <a:sym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文本框 2"/>
          <p:cNvSpPr txBox="1"/>
          <p:nvPr/>
        </p:nvSpPr>
        <p:spPr>
          <a:xfrm>
            <a:off x="3040063" y="2216150"/>
            <a:ext cx="5708650" cy="1198880"/>
          </a:xfrm>
          <a:prstGeom prst="rect">
            <a:avLst/>
          </a:prstGeom>
          <a:noFill/>
          <a:ln w="9525">
            <a:noFill/>
          </a:ln>
        </p:spPr>
        <p:txBody>
          <a:bodyPr wrap="square" anchor="t" anchorCtr="0">
            <a:spAutoFit/>
          </a:bodyPr>
          <a:p>
            <a:pPr algn="ctr">
              <a:lnSpc>
                <a:spcPct val="150000"/>
              </a:lnSpc>
            </a:pPr>
            <a:r>
              <a:rPr lang="zh-CN" altLang="en-US" sz="4800" dirty="0">
                <a:solidFill>
                  <a:srgbClr val="4B649F"/>
                </a:solidFill>
                <a:latin typeface="Arial" panose="020B0604020202020204" pitchFamily="34" charset="0"/>
                <a:ea typeface="微软雅黑" panose="020B0503020204020204" pitchFamily="34" charset="-122"/>
              </a:rPr>
              <a:t>第</a:t>
            </a:r>
            <a:r>
              <a:rPr lang="zh-CN" altLang="en-US" sz="4800" dirty="0">
                <a:solidFill>
                  <a:srgbClr val="4B649F"/>
                </a:solidFill>
                <a:latin typeface="Arial" panose="020B0604020202020204" pitchFamily="34" charset="0"/>
                <a:ea typeface="微软雅黑" panose="020B0503020204020204" pitchFamily="34" charset="-122"/>
              </a:rPr>
              <a:t>二部分</a:t>
            </a:r>
            <a:endParaRPr lang="zh-CN" altLang="en-US" sz="4800" dirty="0">
              <a:solidFill>
                <a:srgbClr val="4B649F"/>
              </a:solidFill>
              <a:latin typeface="Arial" panose="020B0604020202020204" pitchFamily="34" charset="0"/>
              <a:ea typeface="微软雅黑" panose="020B0503020204020204" pitchFamily="34" charset="-122"/>
            </a:endParaRPr>
          </a:p>
        </p:txBody>
      </p:sp>
      <p:pic>
        <p:nvPicPr>
          <p:cNvPr id="8195" name="图片 9"/>
          <p:cNvPicPr>
            <a:picLocks noChangeAspect="1"/>
          </p:cNvPicPr>
          <p:nvPr/>
        </p:nvPicPr>
        <p:blipFill>
          <a:blip r:embed="rId1"/>
          <a:stretch>
            <a:fillRect/>
          </a:stretch>
        </p:blipFill>
        <p:spPr>
          <a:xfrm>
            <a:off x="6326188" y="5200650"/>
            <a:ext cx="5865812" cy="1657350"/>
          </a:xfrm>
          <a:prstGeom prst="rect">
            <a:avLst/>
          </a:prstGeom>
          <a:noFill/>
          <a:ln w="9525">
            <a:noFill/>
          </a:ln>
        </p:spPr>
      </p:pic>
      <p:pic>
        <p:nvPicPr>
          <p:cNvPr id="8196" name="图片 10"/>
          <p:cNvPicPr>
            <a:picLocks noChangeAspect="1"/>
          </p:cNvPicPr>
          <p:nvPr/>
        </p:nvPicPr>
        <p:blipFill>
          <a:blip r:embed="rId2"/>
          <a:stretch>
            <a:fillRect/>
          </a:stretch>
        </p:blipFill>
        <p:spPr>
          <a:xfrm>
            <a:off x="7679055" y="0"/>
            <a:ext cx="6002655" cy="1688465"/>
          </a:xfrm>
          <a:prstGeom prst="rect">
            <a:avLst/>
          </a:prstGeom>
          <a:noFill/>
          <a:ln w="9525">
            <a:noFill/>
          </a:ln>
        </p:spPr>
      </p:pic>
      <p:sp>
        <p:nvSpPr>
          <p:cNvPr id="8197" name="文本框 2"/>
          <p:cNvSpPr txBox="1"/>
          <p:nvPr/>
        </p:nvSpPr>
        <p:spPr>
          <a:xfrm>
            <a:off x="2967355" y="3614738"/>
            <a:ext cx="5708650" cy="829945"/>
          </a:xfrm>
          <a:prstGeom prst="rect">
            <a:avLst/>
          </a:prstGeom>
          <a:noFill/>
          <a:ln w="9525">
            <a:noFill/>
          </a:ln>
        </p:spPr>
        <p:txBody>
          <a:bodyPr anchor="t" anchorCtr="0">
            <a:spAutoFit/>
          </a:bodyPr>
          <a:p>
            <a:pPr algn="ctr"/>
            <a:r>
              <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rPr>
              <a:t>统计原则</a:t>
            </a:r>
            <a:endParaRPr lang="zh-CN" altLang="en-US" sz="4800" dirty="0">
              <a:solidFill>
                <a:srgbClr val="336699"/>
              </a:solidFill>
              <a:latin typeface="微软雅黑" panose="020B0503020204020204" pitchFamily="34" charset="-122"/>
              <a:ea typeface="微软雅黑" panose="020B0503020204020204" pitchFamily="34" charset="-122"/>
              <a:sym typeface="微软雅黑" panose="020B0503020204020204" pitchFamily="34" charset="-122"/>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统计原则</a:t>
            </a:r>
            <a:endParaRPr lang="zh-CN" altLang="en-US" sz="2800">
              <a:solidFill>
                <a:schemeClr val="accent6"/>
              </a:solidFill>
            </a:endParaRPr>
          </a:p>
        </p:txBody>
      </p:sp>
      <p:sp>
        <p:nvSpPr>
          <p:cNvPr id="7" name="圆角矩形 6"/>
          <p:cNvSpPr/>
          <p:nvPr>
            <p:custDataLst>
              <p:tags r:id="rId2"/>
            </p:custDataLst>
          </p:nvPr>
        </p:nvSpPr>
        <p:spPr>
          <a:xfrm>
            <a:off x="4438015" y="1264920"/>
            <a:ext cx="7019925" cy="804545"/>
          </a:xfrm>
          <a:prstGeom prst="roundRect">
            <a:avLst/>
          </a:prstGeom>
        </p:spPr>
        <p:style>
          <a:lnRef idx="2">
            <a:schemeClr val="accent1"/>
          </a:lnRef>
          <a:fillRef idx="0">
            <a:srgbClr val="FFFFFF"/>
          </a:fillRef>
          <a:effectRef idx="0">
            <a:srgbClr val="FFFFFF"/>
          </a:effectRef>
          <a:fontRef idx="minor">
            <a:schemeClr val="tx1"/>
          </a:fontRef>
        </p:style>
        <p:txBody>
          <a:bodyPr lIns="0" tIns="0" rIns="0" bIns="0" rtlCol="0" anchor="t" anchorCtr="1"/>
          <a:p>
            <a:pPr marL="36195" marR="0" defTabSz="914400">
              <a:lnSpc>
                <a:spcPct val="150000"/>
              </a:lnSpc>
              <a:spcBef>
                <a:spcPts val="0"/>
              </a:spcBef>
              <a:buClrTx/>
              <a:buSzPct val="85000"/>
              <a:buFont typeface="Wingdings" panose="05000000000000000000" charset="0"/>
              <a:defRPr/>
            </a:pPr>
            <a:r>
              <a:rPr sz="2400" dirty="0" smtClean="0">
                <a:solidFill>
                  <a:srgbClr val="FF0000"/>
                </a:solidFill>
                <a:latin typeface="微软雅黑" panose="020B0503020204020204" pitchFamily="34" charset="-122"/>
                <a:sym typeface="+mn-lt"/>
              </a:rPr>
              <a:t>法人单位填报数据不应再包含其他法人单位数据</a:t>
            </a:r>
            <a:r>
              <a:rPr sz="2400" dirty="0" smtClean="0">
                <a:solidFill>
                  <a:srgbClr val="FFC000"/>
                </a:solidFill>
                <a:latin typeface="微软雅黑" panose="020B0503020204020204" pitchFamily="34" charset="-122"/>
                <a:sym typeface="+mn-lt"/>
              </a:rPr>
              <a:t>。</a:t>
            </a:r>
            <a:endParaRPr lang="zh-CN" altLang="en-US" sz="2400"/>
          </a:p>
        </p:txBody>
      </p:sp>
      <p:sp>
        <p:nvSpPr>
          <p:cNvPr id="15" name="圆角矩形 14"/>
          <p:cNvSpPr/>
          <p:nvPr>
            <p:custDataLst>
              <p:tags r:id="rId3"/>
            </p:custDataLst>
          </p:nvPr>
        </p:nvSpPr>
        <p:spPr>
          <a:xfrm>
            <a:off x="411480" y="2966720"/>
            <a:ext cx="4507865" cy="2590800"/>
          </a:xfrm>
          <a:prstGeom prst="roundRect">
            <a:avLst/>
          </a:prstGeom>
        </p:spPr>
        <p:style>
          <a:lnRef idx="2">
            <a:schemeClr val="accent1"/>
          </a:lnRef>
          <a:fillRef idx="0">
            <a:srgbClr val="FFFFFF"/>
          </a:fillRef>
          <a:effectRef idx="0">
            <a:srgbClr val="FFFFFF"/>
          </a:effectRef>
          <a:fontRef idx="minor">
            <a:schemeClr val="tx1"/>
          </a:fontRef>
        </p:style>
        <p:txBody>
          <a:bodyPr rtlCol="0" anchor="ctr"/>
          <a:p>
            <a:pPr marL="36195" marR="0" defTabSz="914400">
              <a:lnSpc>
                <a:spcPct val="15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ea"/>
              </a:rPr>
              <a:t>独立报送数据：</a:t>
            </a:r>
            <a:endParaRPr lang="zh-CN" altLang="en-US" sz="2800" dirty="0" smtClean="0">
              <a:solidFill>
                <a:srgbClr val="336699"/>
              </a:solidFill>
              <a:latin typeface="微软雅黑" panose="020B0503020204020204" pitchFamily="34" charset="-122"/>
              <a:sym typeface="+mn-ea"/>
            </a:endParaRPr>
          </a:p>
          <a:p>
            <a:pPr marL="36195" marR="0" defTabSz="914400">
              <a:lnSpc>
                <a:spcPct val="15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ea"/>
              </a:rPr>
              <a:t>1.视同法人单位的产业活动单位</a:t>
            </a:r>
            <a:endParaRPr lang="zh-CN" altLang="en-US" sz="2800" noProof="1" dirty="0" smtClean="0">
              <a:solidFill>
                <a:srgbClr val="336699"/>
              </a:solidFill>
              <a:latin typeface="微软雅黑" panose="020B0503020204020204" pitchFamily="34" charset="-122"/>
              <a:cs typeface="+mn-cs"/>
              <a:sym typeface="+mn-ea"/>
            </a:endParaRPr>
          </a:p>
          <a:p>
            <a:pPr marL="36195" marR="0" defTabSz="914400">
              <a:lnSpc>
                <a:spcPct val="150000"/>
              </a:lnSpc>
              <a:spcBef>
                <a:spcPts val="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ea"/>
              </a:rPr>
              <a:t>2.子公司</a:t>
            </a:r>
            <a:endParaRPr lang="zh-CN" altLang="en-US" sz="2800" dirty="0" smtClean="0">
              <a:solidFill>
                <a:srgbClr val="336699"/>
              </a:solidFill>
              <a:latin typeface="微软雅黑" panose="020B0503020204020204" pitchFamily="34" charset="-122"/>
              <a:sym typeface="+mn-ea"/>
            </a:endParaRPr>
          </a:p>
        </p:txBody>
      </p:sp>
      <p:sp>
        <p:nvSpPr>
          <p:cNvPr id="17" name="圆角矩形 16"/>
          <p:cNvSpPr/>
          <p:nvPr>
            <p:custDataLst>
              <p:tags r:id="rId4"/>
            </p:custDataLst>
          </p:nvPr>
        </p:nvSpPr>
        <p:spPr>
          <a:xfrm>
            <a:off x="5528310" y="2299970"/>
            <a:ext cx="6200775" cy="4345305"/>
          </a:xfrm>
          <a:prstGeom prst="roundRect">
            <a:avLst/>
          </a:prstGeom>
        </p:spPr>
        <p:style>
          <a:lnRef idx="2">
            <a:schemeClr val="accent1"/>
          </a:lnRef>
          <a:fillRef idx="0">
            <a:srgbClr val="FFFFFF"/>
          </a:fillRef>
          <a:effectRef idx="0">
            <a:srgbClr val="FFFFFF"/>
          </a:effectRef>
          <a:fontRef idx="minor">
            <a:schemeClr val="tx1"/>
          </a:fontRef>
        </p:style>
        <p:txBody>
          <a:bodyPr rtlCol="0" anchor="ctr"/>
          <a:p>
            <a:pPr marL="36195" marR="0" defTabSz="914400">
              <a:lnSpc>
                <a:spcPct val="150000"/>
              </a:lnSpc>
              <a:spcBef>
                <a:spcPts val="0"/>
              </a:spcBef>
              <a:buClrTx/>
              <a:buSzPct val="85000"/>
              <a:buFont typeface="Wingdings" panose="05000000000000000000" charset="0"/>
              <a:defRPr/>
            </a:pPr>
            <a:r>
              <a:rPr lang="zh-CN" altLang="en-US" sz="2400" dirty="0" smtClean="0">
                <a:solidFill>
                  <a:srgbClr val="336699"/>
                </a:solidFill>
                <a:latin typeface="微软雅黑" panose="020B0503020204020204" pitchFamily="34" charset="-122"/>
                <a:sym typeface="+mn-ea"/>
              </a:rPr>
              <a:t>在对于有下属分公司或子公司的集团，应</a:t>
            </a:r>
            <a:r>
              <a:rPr lang="zh-CN" altLang="en-US" sz="2800" dirty="0" smtClean="0">
                <a:solidFill>
                  <a:srgbClr val="FF0000"/>
                </a:solidFill>
                <a:latin typeface="微软雅黑" panose="020B0503020204020204" pitchFamily="34" charset="-122"/>
                <a:sym typeface="+mn-ea"/>
              </a:rPr>
              <a:t>报送</a:t>
            </a:r>
            <a:r>
              <a:rPr lang="zh-CN" altLang="en-US" sz="2400" dirty="0" smtClean="0">
                <a:solidFill>
                  <a:srgbClr val="336699"/>
                </a:solidFill>
                <a:latin typeface="微软雅黑" panose="020B0503020204020204" pitchFamily="34" charset="-122"/>
                <a:sym typeface="+mn-ea"/>
              </a:rPr>
              <a:t>集团总部和</a:t>
            </a:r>
            <a:r>
              <a:rPr lang="zh-CN" altLang="en-US" sz="2800" dirty="0" smtClean="0">
                <a:solidFill>
                  <a:srgbClr val="FF0000"/>
                </a:solidFill>
                <a:latin typeface="微软雅黑" panose="020B0503020204020204" pitchFamily="34" charset="-122"/>
                <a:sym typeface="+mn-ea"/>
              </a:rPr>
              <a:t>分公司（</a:t>
            </a:r>
            <a:r>
              <a:rPr lang="zh-CN" altLang="en-US" sz="2800" dirty="0" smtClean="0">
                <a:solidFill>
                  <a:srgbClr val="FF0000"/>
                </a:solidFill>
                <a:latin typeface="微软雅黑" panose="020B0503020204020204" pitchFamily="34" charset="-122"/>
                <a:sym typeface="+mn-lt"/>
              </a:rPr>
              <a:t>非视同法人</a:t>
            </a:r>
            <a:r>
              <a:rPr lang="zh-CN" altLang="en-US" sz="2800" dirty="0" smtClean="0">
                <a:solidFill>
                  <a:srgbClr val="FF0000"/>
                </a:solidFill>
                <a:latin typeface="微软雅黑" panose="020B0503020204020204" pitchFamily="34" charset="-122"/>
                <a:sym typeface="+mn-ea"/>
              </a:rPr>
              <a:t>）</a:t>
            </a:r>
            <a:r>
              <a:rPr lang="zh-CN" altLang="en-US" sz="2400" dirty="0" smtClean="0">
                <a:solidFill>
                  <a:srgbClr val="336699"/>
                </a:solidFill>
                <a:latin typeface="微软雅黑" panose="020B0503020204020204" pitchFamily="34" charset="-122"/>
                <a:sym typeface="+mn-ea"/>
              </a:rPr>
              <a:t>的数据</a:t>
            </a:r>
            <a:r>
              <a:rPr lang="zh-CN" altLang="en-US" sz="2400" dirty="0" smtClean="0">
                <a:solidFill>
                  <a:srgbClr val="336699"/>
                </a:solidFill>
                <a:latin typeface="微软雅黑" panose="020B0503020204020204" pitchFamily="34" charset="-122"/>
                <a:sym typeface="+mn-ea"/>
              </a:rPr>
              <a:t>，</a:t>
            </a:r>
            <a:r>
              <a:rPr lang="zh-CN" altLang="en-US" sz="2400" dirty="0" smtClean="0">
                <a:solidFill>
                  <a:srgbClr val="336699"/>
                </a:solidFill>
                <a:latin typeface="微软雅黑" panose="020B0503020204020204" pitchFamily="34" charset="-122"/>
                <a:sym typeface="+mn-lt"/>
              </a:rPr>
              <a:t>无论分公司是否在本地区</a:t>
            </a:r>
            <a:r>
              <a:rPr lang="zh-CN" altLang="en-US" sz="2400" dirty="0" smtClean="0">
                <a:solidFill>
                  <a:srgbClr val="336699"/>
                </a:solidFill>
                <a:latin typeface="微软雅黑" panose="020B0503020204020204" pitchFamily="34" charset="-122"/>
                <a:sym typeface="+mn-ea"/>
              </a:rPr>
              <a:t>；</a:t>
            </a:r>
            <a:r>
              <a:rPr lang="zh-CN" altLang="en-US" sz="2800" dirty="0" smtClean="0">
                <a:solidFill>
                  <a:srgbClr val="FF0000"/>
                </a:solidFill>
                <a:latin typeface="微软雅黑" panose="020B0503020204020204" pitchFamily="34" charset="-122"/>
                <a:sym typeface="+mn-ea"/>
              </a:rPr>
              <a:t>不应包括子公司</a:t>
            </a:r>
            <a:r>
              <a:rPr lang="zh-CN" altLang="en-US" sz="2400" dirty="0" smtClean="0">
                <a:solidFill>
                  <a:srgbClr val="336699"/>
                </a:solidFill>
                <a:latin typeface="微软雅黑" panose="020B0503020204020204" pitchFamily="34" charset="-122"/>
                <a:sym typeface="+mn-ea"/>
              </a:rPr>
              <a:t>数据</a:t>
            </a:r>
            <a:r>
              <a:rPr lang="zh-CN" altLang="en-US" sz="2400" dirty="0" smtClean="0">
                <a:solidFill>
                  <a:srgbClr val="336699"/>
                </a:solidFill>
                <a:latin typeface="微软雅黑" panose="020B0503020204020204" pitchFamily="34" charset="-122"/>
                <a:sym typeface="+mn-lt"/>
              </a:rPr>
              <a:t>。</a:t>
            </a:r>
            <a:endParaRPr lang="zh-CN" altLang="en-US" sz="2400" dirty="0" smtClean="0">
              <a:solidFill>
                <a:srgbClr val="336699"/>
              </a:solidFill>
              <a:latin typeface="微软雅黑" panose="020B0503020204020204" pitchFamily="34" charset="-122"/>
              <a:sym typeface="+mn-lt"/>
            </a:endParaRPr>
          </a:p>
          <a:p>
            <a:pPr marL="36195" marR="0" defTabSz="914400">
              <a:lnSpc>
                <a:spcPct val="150000"/>
              </a:lnSpc>
              <a:spcBef>
                <a:spcPts val="0"/>
              </a:spcBef>
              <a:buClrTx/>
              <a:buSzPct val="85000"/>
              <a:buFont typeface="Wingdings" panose="05000000000000000000" charset="0"/>
              <a:defRPr/>
            </a:pPr>
            <a:r>
              <a:rPr lang="zh-CN" altLang="en-US" sz="2400" dirty="0" smtClean="0">
                <a:solidFill>
                  <a:srgbClr val="336699"/>
                </a:solidFill>
                <a:latin typeface="微软雅黑" panose="020B0503020204020204" pitchFamily="34" charset="-122"/>
                <a:sym typeface="+mn-ea"/>
              </a:rPr>
              <a:t>子公司、</a:t>
            </a:r>
            <a:r>
              <a:rPr lang="zh-CN" altLang="en-US" sz="2400" dirty="0" smtClean="0">
                <a:solidFill>
                  <a:srgbClr val="336699"/>
                </a:solidFill>
                <a:latin typeface="微软雅黑" panose="020B0503020204020204" pitchFamily="34" charset="-122"/>
                <a:sym typeface="+mn-ea"/>
              </a:rPr>
              <a:t>分公司（</a:t>
            </a:r>
            <a:r>
              <a:rPr lang="zh-CN" altLang="en-US" sz="2400" dirty="0" smtClean="0">
                <a:solidFill>
                  <a:srgbClr val="336699"/>
                </a:solidFill>
                <a:latin typeface="微软雅黑" panose="020B0503020204020204" pitchFamily="34" charset="-122"/>
                <a:sym typeface="+mn-lt"/>
              </a:rPr>
              <a:t>视同法人</a:t>
            </a:r>
            <a:r>
              <a:rPr lang="zh-CN" altLang="en-US" sz="2400" dirty="0" smtClean="0">
                <a:solidFill>
                  <a:srgbClr val="336699"/>
                </a:solidFill>
                <a:latin typeface="微软雅黑" panose="020B0503020204020204" pitchFamily="34" charset="-122"/>
                <a:sym typeface="+mn-ea"/>
              </a:rPr>
              <a:t>）</a:t>
            </a:r>
            <a:r>
              <a:rPr lang="zh-CN" altLang="en-US" sz="2400" dirty="0" smtClean="0">
                <a:solidFill>
                  <a:srgbClr val="336699"/>
                </a:solidFill>
                <a:latin typeface="微软雅黑" panose="020B0503020204020204" pitchFamily="34" charset="-122"/>
                <a:sym typeface="+mn-lt"/>
              </a:rPr>
              <a:t>应独立填报从业人员和工资，上级法人单位在报送劳动工资统计数据时不能包含其数据。</a:t>
            </a:r>
            <a:endParaRPr lang="zh-CN" altLang="en-US" sz="2400" dirty="0" smtClean="0">
              <a:solidFill>
                <a:srgbClr val="336699"/>
              </a:solidFill>
              <a:latin typeface="微软雅黑" panose="020B0503020204020204" pitchFamily="34" charset="-122"/>
              <a:sym typeface="+mn-lt"/>
            </a:endParaRPr>
          </a:p>
          <a:p>
            <a:pPr algn="ctr"/>
            <a:endParaRPr lang="zh-CN" altLang="en-US" sz="2400" dirty="0" smtClean="0">
              <a:solidFill>
                <a:srgbClr val="336699"/>
              </a:solidFill>
              <a:latin typeface="微软雅黑" panose="020B0503020204020204" pitchFamily="34" charset="-122"/>
              <a:sym typeface="+mn-lt"/>
            </a:endParaRPr>
          </a:p>
        </p:txBody>
      </p:sp>
      <p:sp>
        <p:nvSpPr>
          <p:cNvPr id="2" name="圆角矩形 1"/>
          <p:cNvSpPr/>
          <p:nvPr>
            <p:custDataLst>
              <p:tags r:id="rId5"/>
            </p:custDataLst>
          </p:nvPr>
        </p:nvSpPr>
        <p:spPr>
          <a:xfrm>
            <a:off x="720000" y="1332000"/>
            <a:ext cx="3495040" cy="68262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lt1"/>
                </a:solidFill>
                <a:effectLst/>
                <a:uLnTx/>
                <a:uFillTx/>
                <a:latin typeface="+mn-lt"/>
                <a:ea typeface="+mn-ea"/>
                <a:cs typeface="+mn-cs"/>
              </a:rPr>
              <a:t>调查单位填报原则</a:t>
            </a:r>
            <a:endParaRPr kumimoji="0" lang="zh-CN" altLang="en-US" sz="2800" b="1"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219" name="图片 17"/>
          <p:cNvPicPr>
            <a:picLocks noChangeAspect="1"/>
          </p:cNvPicPr>
          <p:nvPr/>
        </p:nvPicPr>
        <p:blipFill>
          <a:blip r:embed="rId1"/>
          <a:stretch>
            <a:fillRect/>
          </a:stretch>
        </p:blipFill>
        <p:spPr>
          <a:xfrm>
            <a:off x="8610600" y="0"/>
            <a:ext cx="3581400" cy="1006475"/>
          </a:xfrm>
          <a:prstGeom prst="rect">
            <a:avLst/>
          </a:prstGeom>
          <a:noFill/>
          <a:ln w="9525">
            <a:noFill/>
          </a:ln>
        </p:spPr>
      </p:pic>
      <p:sp>
        <p:nvSpPr>
          <p:cNvPr id="25" name="矩形 24"/>
          <p:cNvSpPr/>
          <p:nvPr/>
        </p:nvSpPr>
        <p:spPr>
          <a:xfrm>
            <a:off x="0" y="6724650"/>
            <a:ext cx="12192000" cy="13335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696913"/>
            <a:ext cx="11176000" cy="0"/>
          </a:xfrm>
          <a:prstGeom prst="line">
            <a:avLst/>
          </a:prstGeom>
          <a:ln w="25400">
            <a:gradFill>
              <a:gsLst>
                <a:gs pos="0">
                  <a:srgbClr val="4B649F"/>
                </a:gs>
                <a:gs pos="100000">
                  <a:srgbClr val="7DB1CD">
                    <a:alpha val="0"/>
                  </a:srgbClr>
                </a:gs>
              </a:gsLst>
              <a:lin ang="0" scaled="0"/>
            </a:gradFill>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818515" y="133985"/>
            <a:ext cx="4434840" cy="521970"/>
          </a:xfrm>
          <a:prstGeom prst="rect">
            <a:avLst/>
          </a:prstGeom>
          <a:noFill/>
        </p:spPr>
        <p:txBody>
          <a:bodyPr wrap="square" rtlCol="0">
            <a:spAutoFit/>
          </a:bodyPr>
          <a:p>
            <a:r>
              <a:rPr lang="zh-CN" altLang="en-US" sz="2800">
                <a:solidFill>
                  <a:schemeClr val="accent6"/>
                </a:solidFill>
              </a:rPr>
              <a:t>统计原则</a:t>
            </a:r>
            <a:endParaRPr lang="zh-CN" altLang="en-US" sz="2800">
              <a:solidFill>
                <a:schemeClr val="accent6"/>
              </a:solidFill>
            </a:endParaRPr>
          </a:p>
        </p:txBody>
      </p:sp>
      <p:sp>
        <p:nvSpPr>
          <p:cNvPr id="2" name="圆角矩形 1"/>
          <p:cNvSpPr/>
          <p:nvPr>
            <p:custDataLst>
              <p:tags r:id="rId2"/>
            </p:custDataLst>
          </p:nvPr>
        </p:nvSpPr>
        <p:spPr>
          <a:xfrm>
            <a:off x="720000" y="1332000"/>
            <a:ext cx="2606040" cy="663575"/>
          </a:xfrm>
          <a:prstGeom prst="round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lt1"/>
                </a:solidFill>
                <a:effectLst/>
                <a:uLnTx/>
                <a:uFillTx/>
                <a:latin typeface="+mn-lt"/>
                <a:ea typeface="+mn-ea"/>
                <a:cs typeface="+mn-cs"/>
              </a:rPr>
              <a:t>基本原则</a:t>
            </a:r>
            <a:endParaRPr kumimoji="0" lang="zh-CN" altLang="en-US" sz="2800" b="1" i="0" u="none" strike="noStrike" kern="1200" cap="none" spc="0" normalizeH="0" baseline="0" noProof="1">
              <a:ln>
                <a:noFill/>
              </a:ln>
              <a:solidFill>
                <a:schemeClr val="lt1"/>
              </a:solidFill>
              <a:effectLst/>
              <a:uLnTx/>
              <a:uFillTx/>
              <a:latin typeface="+mn-lt"/>
              <a:ea typeface="+mn-ea"/>
              <a:cs typeface="+mn-cs"/>
            </a:endParaRPr>
          </a:p>
        </p:txBody>
      </p:sp>
      <p:sp>
        <p:nvSpPr>
          <p:cNvPr id="4" name="圆角矩形 3"/>
          <p:cNvSpPr/>
          <p:nvPr>
            <p:custDataLst>
              <p:tags r:id="rId3"/>
            </p:custDataLst>
          </p:nvPr>
        </p:nvSpPr>
        <p:spPr>
          <a:xfrm>
            <a:off x="1838960" y="2080895"/>
            <a:ext cx="8773795" cy="3077210"/>
          </a:xfrm>
          <a:prstGeom prst="roundRect">
            <a:avLst/>
          </a:prstGeom>
        </p:spPr>
        <p:style>
          <a:lnRef idx="2">
            <a:schemeClr val="accent1"/>
          </a:lnRef>
          <a:fillRef idx="0">
            <a:srgbClr val="FFFFFF"/>
          </a:fillRef>
          <a:effectRef idx="0">
            <a:srgbClr val="FFFFFF"/>
          </a:effectRef>
          <a:fontRef idx="minor">
            <a:schemeClr val="tx1"/>
          </a:fontRef>
        </p:style>
        <p:txBody>
          <a:bodyPr rtlCol="0" anchor="ctr"/>
          <a:p>
            <a:pPr marL="36195" marR="0" defTabSz="914400">
              <a:lnSpc>
                <a:spcPct val="150000"/>
              </a:lnSpc>
              <a:spcBef>
                <a:spcPts val="0"/>
              </a:spcBef>
              <a:buClrTx/>
              <a:buSzPct val="85000"/>
              <a:buFont typeface="Wingdings" panose="05000000000000000000" charset="0"/>
              <a:defRPr/>
            </a:pPr>
            <a:r>
              <a:rPr lang="en-US" altLang="zh-CN" sz="2800" dirty="0" smtClean="0">
                <a:solidFill>
                  <a:srgbClr val="336699"/>
                </a:solidFill>
                <a:latin typeface="微软雅黑" panose="020B0503020204020204" pitchFamily="34" charset="-122"/>
                <a:sym typeface="+mn-lt"/>
              </a:rPr>
              <a:t>“</a:t>
            </a:r>
            <a:r>
              <a:rPr lang="zh-CN" altLang="en-US" sz="2800" b="1" dirty="0" smtClean="0">
                <a:solidFill>
                  <a:srgbClr val="336699"/>
                </a:solidFill>
                <a:latin typeface="微软雅黑" panose="020B0503020204020204" pitchFamily="34" charset="-122"/>
                <a:sym typeface="+mn-lt"/>
              </a:rPr>
              <a:t>谁发工资谁统计</a:t>
            </a:r>
            <a:r>
              <a:rPr lang="en-US" altLang="zh-CN" sz="2800" dirty="0" smtClean="0">
                <a:solidFill>
                  <a:srgbClr val="336699"/>
                </a:solidFill>
                <a:latin typeface="微软雅黑" panose="020B0503020204020204" pitchFamily="34" charset="-122"/>
                <a:sym typeface="+mn-lt"/>
              </a:rPr>
              <a:t>”</a:t>
            </a:r>
            <a:r>
              <a:rPr lang="zh-CN" altLang="en-US" sz="2800" dirty="0" smtClean="0">
                <a:solidFill>
                  <a:srgbClr val="336699"/>
                </a:solidFill>
                <a:latin typeface="微软雅黑" panose="020B0503020204020204" pitchFamily="34" charset="-122"/>
                <a:sym typeface="+mn-lt"/>
              </a:rPr>
              <a:t>原则</a:t>
            </a:r>
            <a:endParaRPr lang="zh-CN" altLang="en-US" sz="2800" dirty="0" smtClean="0">
              <a:solidFill>
                <a:srgbClr val="336699"/>
              </a:solidFill>
              <a:latin typeface="微软雅黑" panose="020B0503020204020204" pitchFamily="34" charset="-122"/>
              <a:sym typeface="+mn-lt"/>
            </a:endParaRPr>
          </a:p>
          <a:p>
            <a:pPr marL="36195" marR="0" defTabSz="914400">
              <a:lnSpc>
                <a:spcPct val="150000"/>
              </a:lnSpc>
              <a:spcBef>
                <a:spcPts val="1800"/>
              </a:spcBef>
              <a:buClrTx/>
              <a:buSzPct val="85000"/>
              <a:buFont typeface="Wingdings" panose="05000000000000000000" charset="0"/>
              <a:defRPr/>
            </a:pPr>
            <a:r>
              <a:rPr lang="zh-CN" altLang="en-US" sz="2800" dirty="0" smtClean="0">
                <a:solidFill>
                  <a:srgbClr val="336699"/>
                </a:solidFill>
                <a:latin typeface="微软雅黑" panose="020B0503020204020204" pitchFamily="34" charset="-122"/>
                <a:sym typeface="+mn-lt"/>
              </a:rPr>
              <a:t>  劳务派遣人员按照“谁用工谁统计”的原则统计。</a:t>
            </a:r>
            <a:endParaRPr lang="zh-CN" altLang="en-US" sz="2800"/>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TABLE_ENDDRAG_ORIGIN_RECT" val="868*78"/>
  <p:tag name="TABLE_ENDDRAG_RECT" val="44*240*868*78"/>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UNIT_TABLE_BEAUTIFY" val="smartTable{9d2cbec2-53f5-43ca-8b7f-a8e7598a887d}"/>
</p:tagLst>
</file>

<file path=ppt/tags/tag22.xml><?xml version="1.0" encoding="utf-8"?>
<p:tagLst xmlns:p="http://schemas.openxmlformats.org/presentationml/2006/main">
  <p:tag name="KSO_WM_DIAGRAM_VIRTUALLY_FRAME" val="{&quot;height&quot;:355.80748031496057,&quot;left&quot;:100.47503937007875,&quot;top&quot;:84.25,&quot;width&quot;:796.8749606299212}"/>
</p:tagLst>
</file>

<file path=ppt/tags/tag23.xml><?xml version="1.0" encoding="utf-8"?>
<p:tagLst xmlns:p="http://schemas.openxmlformats.org/presentationml/2006/main">
  <p:tag name="KSO_WM_DIAGRAM_VIRTUALLY_FRAME" val="{&quot;height&quot;:355.80748031496057,&quot;left&quot;:100.47503937007875,&quot;top&quot;:84.25,&quot;width&quot;:796.8749606299212}"/>
</p:tagLst>
</file>

<file path=ppt/tags/tag24.xml><?xml version="1.0" encoding="utf-8"?>
<p:tagLst xmlns:p="http://schemas.openxmlformats.org/presentationml/2006/main">
  <p:tag name="KSO_WM_DIAGRAM_VIRTUALLY_FRAME" val="{&quot;height&quot;:355.80748031496057,&quot;left&quot;:100.47503937007875,&quot;top&quot;:84.25,&quot;width&quot;:796.8749606299212}"/>
</p:tagLst>
</file>

<file path=ppt/tags/tag25.xml><?xml version="1.0" encoding="utf-8"?>
<p:tagLst xmlns:p="http://schemas.openxmlformats.org/presentationml/2006/main">
  <p:tag name="KSO_WM_DIAGRAM_VIRTUALLY_FRAME" val="{&quot;height&quot;:355.80748031496057,&quot;left&quot;:100.47503937007875,&quot;top&quot;:84.25,&quot;width&quot;:796.8749606299212}"/>
</p:tagLst>
</file>

<file path=ppt/tags/tag26.xml><?xml version="1.0" encoding="utf-8"?>
<p:tagLst xmlns:p="http://schemas.openxmlformats.org/presentationml/2006/main">
  <p:tag name="KSO_WPP_MARK_KEY" val="a663b04e-904e-40c5-8460-97a6f7a8111f"/>
  <p:tag name="COMMONDATA" val="eyJoZGlkIjoiYjc5MmIyYjE5ZDEwZmUwMGQzZDVmZjAyZjFjNWVkZmMifQ=="/>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lang="en-US" altLang="zh-CN" sz="3600">
            <a:solidFill>
              <a:schemeClr val="accent6"/>
            </a:solidFill>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Office 主题">
  <a:themeElements>
    <a:clrScheme name="自定义 3">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4E67C8"/>
      </a:accent6>
      <a:hlink>
        <a:srgbClr val="56C7AA"/>
      </a:hlink>
      <a:folHlink>
        <a:srgbClr val="59A8D1"/>
      </a:folHlink>
    </a:clrScheme>
    <a:fontScheme name="自定义 3">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3822</Words>
  <Application>WPS 演示</Application>
  <PresentationFormat>宽屏</PresentationFormat>
  <Paragraphs>385</Paragraphs>
  <Slides>32</Slides>
  <Notes>0</Notes>
  <HiddenSlides>0</HiddenSlides>
  <MMClips>0</MMClips>
  <ScaleCrop>false</ScaleCrop>
  <HeadingPairs>
    <vt:vector size="6" baseType="variant">
      <vt:variant>
        <vt:lpstr>已用的字体</vt:lpstr>
      </vt:variant>
      <vt:variant>
        <vt:i4>11</vt:i4>
      </vt:variant>
      <vt:variant>
        <vt:lpstr>主题</vt:lpstr>
      </vt:variant>
      <vt:variant>
        <vt:i4>6</vt:i4>
      </vt:variant>
      <vt:variant>
        <vt:lpstr>幻灯片标题</vt:lpstr>
      </vt:variant>
      <vt:variant>
        <vt:i4>32</vt:i4>
      </vt:variant>
    </vt:vector>
  </HeadingPairs>
  <TitlesOfParts>
    <vt:vector size="49" baseType="lpstr">
      <vt:lpstr>Arial</vt:lpstr>
      <vt:lpstr>宋体</vt:lpstr>
      <vt:lpstr>Wingdings</vt:lpstr>
      <vt:lpstr>微软雅黑</vt:lpstr>
      <vt:lpstr>Wingdings</vt:lpstr>
      <vt:lpstr>Arial Unicode MS</vt:lpstr>
      <vt:lpstr>Calibri</vt:lpstr>
      <vt:lpstr>思源黑体 CN Regular</vt:lpstr>
      <vt:lpstr>黑体</vt:lpstr>
      <vt:lpstr>Cambria Math</vt:lpstr>
      <vt:lpstr>DejaVu Math TeX Gyre</vt:lpstr>
      <vt:lpstr>Office 主题</vt:lpstr>
      <vt:lpstr>1_Office 主题</vt:lpstr>
      <vt:lpstr>2_Office 主题</vt:lpstr>
      <vt:lpstr>3_Office 主题</vt:lpstr>
      <vt:lpstr>4_Office 主题</vt:lpstr>
      <vt:lpstr>5_Office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丈簇戮抗涎</cp:lastModifiedBy>
  <cp:revision>178</cp:revision>
  <dcterms:created xsi:type="dcterms:W3CDTF">2024-11-28T10:58:00Z</dcterms:created>
  <dcterms:modified xsi:type="dcterms:W3CDTF">2026-01-22T08:44:26Z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F7C5A55573D04E6890C159571FC7EE89_13</vt:lpwstr>
  </property>
</Properties>
</file>